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4" r:id="rId3"/>
    <p:sldId id="303" r:id="rId4"/>
    <p:sldId id="307" r:id="rId5"/>
    <p:sldId id="309" r:id="rId6"/>
    <p:sldId id="306" r:id="rId7"/>
    <p:sldId id="310" r:id="rId8"/>
    <p:sldId id="308" r:id="rId9"/>
    <p:sldId id="302" r:id="rId10"/>
    <p:sldId id="257" r:id="rId11"/>
    <p:sldId id="281" r:id="rId12"/>
    <p:sldId id="282" r:id="rId13"/>
    <p:sldId id="260" r:id="rId14"/>
    <p:sldId id="283" r:id="rId15"/>
    <p:sldId id="284" r:id="rId16"/>
    <p:sldId id="285" r:id="rId17"/>
    <p:sldId id="286" r:id="rId18"/>
    <p:sldId id="287" r:id="rId19"/>
    <p:sldId id="288" r:id="rId20"/>
    <p:sldId id="289" r:id="rId21"/>
    <p:sldId id="290" r:id="rId22"/>
    <p:sldId id="291" r:id="rId23"/>
    <p:sldId id="292" r:id="rId24"/>
    <p:sldId id="293" r:id="rId25"/>
    <p:sldId id="294" r:id="rId26"/>
    <p:sldId id="295" r:id="rId27"/>
    <p:sldId id="296" r:id="rId28"/>
    <p:sldId id="297" r:id="rId29"/>
    <p:sldId id="298" r:id="rId30"/>
    <p:sldId id="299" r:id="rId31"/>
    <p:sldId id="300" r:id="rId32"/>
    <p:sldId id="301" r:id="rId33"/>
    <p:sldId id="305" r:id="rId34"/>
  </p:sldIdLst>
  <p:sldSz cx="12192000" cy="6858000"/>
  <p:notesSz cx="6858000" cy="9947275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D00"/>
    <a:srgbClr val="FFED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9" d="100"/>
          <a:sy n="49" d="100"/>
        </p:scale>
        <p:origin x="96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&#1041;&#1030;&#1041;&#1051;&#1030;&#1054;&#1058;&#1045;&#1050;&#1048;\&#1040;&#1085;&#1072;&#1083;&#1110;&#1090;&#1080;&#1095;&#1085;&#1072;%20&#1110;&#1085;&#1092;&#1086;&#1088;&#1084;&#1072;&#1094;&#1110;&#1103;\&#1040;&#1085;&#1072;&#1083;&#1110;&#1079;%20&#1084;&#1077;&#1088;&#1077;&#1078;&#1110;%202023\&#1043;&#1110;&#1072;&#1075;&#1088;&#1072;&#1084;&#1080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&#1041;&#1030;&#1041;&#1051;&#1030;&#1054;&#1058;&#1045;&#1050;&#1048;\&#1040;&#1085;&#1072;&#1083;&#1110;&#1090;&#1080;&#1095;&#1085;&#1072;%20&#1110;&#1085;&#1092;&#1086;&#1088;&#1084;&#1072;&#1094;&#1110;&#1103;\&#1040;&#1085;&#1072;&#1083;&#1110;&#1079;%20&#1084;&#1077;&#1088;&#1077;&#1078;&#1110;%202023\&#1043;&#1110;&#1072;&#1075;&#1088;&#1072;&#1084;&#1080;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&#1041;&#1030;&#1041;&#1051;&#1030;&#1054;&#1058;&#1045;&#1050;&#1048;\&#1040;&#1085;&#1072;&#1083;&#1110;&#1090;&#1080;&#1095;&#1085;&#1072;%20&#1110;&#1085;&#1092;&#1086;&#1088;&#1084;&#1072;&#1094;&#1110;&#1103;\&#1040;&#1085;&#1072;&#1083;&#1110;&#1079;%20&#1084;&#1077;&#1088;&#1077;&#1078;&#1110;%202023\&#1043;&#1110;&#1072;&#1075;&#1088;&#1072;&#1084;&#1080;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D:\&#1041;&#1030;&#1041;&#1051;&#1030;&#1054;&#1058;&#1045;&#1050;&#1048;\&#1040;&#1085;&#1072;&#1083;&#1110;&#1090;&#1080;&#1095;&#1085;&#1072;%20&#1110;&#1085;&#1092;&#1086;&#1088;&#1084;&#1072;&#1094;&#1110;&#1103;\&#1040;&#1085;&#1072;&#1083;&#1110;&#1079;%20&#1084;&#1077;&#1088;&#1077;&#1078;&#1110;%202023\&#1043;&#1110;&#1072;&#1075;&#1088;&#1072;&#1084;&#1080;.xlsx" TargetMode="Externa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DD00"/>
                </a:highlight>
                <a:latin typeface="+mn-lt"/>
                <a:ea typeface="+mn-ea"/>
                <a:cs typeface="+mn-cs"/>
              </a:defRPr>
            </a:pPr>
            <a:r>
              <a:rPr lang="uk-UA" sz="2000" b="1" dirty="0">
                <a:solidFill>
                  <a:srgbClr val="0070C0"/>
                </a:solidFill>
                <a:highlight>
                  <a:srgbClr val="FFDD00"/>
                </a:highlight>
                <a:latin typeface="Bahnschrift SemiBold Condensed" panose="020B0502040204020203" pitchFamily="34" charset="0"/>
              </a:rPr>
              <a:t>З них публічні</a:t>
            </a:r>
            <a:r>
              <a:rPr lang="uk-UA" sz="2000" b="1" baseline="0" dirty="0">
                <a:solidFill>
                  <a:srgbClr val="0070C0"/>
                </a:solidFill>
                <a:highlight>
                  <a:srgbClr val="FFDD00"/>
                </a:highlight>
                <a:latin typeface="Bahnschrift SemiBold Condensed" panose="020B0502040204020203" pitchFamily="34" charset="0"/>
              </a:rPr>
              <a:t> бібліотеки за значенням: </a:t>
            </a:r>
            <a:endParaRPr lang="uk-UA" sz="2000" b="1" dirty="0">
              <a:solidFill>
                <a:srgbClr val="0070C0"/>
              </a:solidFill>
              <a:highlight>
                <a:srgbClr val="FFDD00"/>
              </a:highlight>
              <a:latin typeface="Bahnschrift SemiBold Condensed" panose="020B0502040204020203" pitchFamily="34" charset="0"/>
            </a:endParaRPr>
          </a:p>
        </c:rich>
      </c:tx>
      <c:layout>
        <c:manualLayout>
          <c:xMode val="edge"/>
          <c:yMode val="edge"/>
          <c:x val="1.1815655645990986E-2"/>
          <c:y val="1.53099634710700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DD00"/>
              </a:highlight>
              <a:latin typeface="+mn-lt"/>
              <a:ea typeface="+mn-ea"/>
              <a:cs typeface="+mn-cs"/>
            </a:defRPr>
          </a:pPr>
          <a:endParaRPr lang="uk-UA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Аркуш1!$A$3</c:f>
              <c:strCache>
                <c:ptCount val="1"/>
                <c:pt idx="0">
                  <c:v>національні бібліотеки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2381671973662905E-3"/>
                  <c:y val="-8.50448379002365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EDD-4038-9236-DFD97E75B8E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70C0"/>
                    </a:solidFill>
                    <a:latin typeface="Bahnschrift SemiBold Condensed" panose="020B0502040204020203" pitchFamily="34" charset="0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Аркуш1!$B$3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DD-4038-9236-DFD97E75B8EC}"/>
            </c:ext>
          </c:extLst>
        </c:ser>
        <c:ser>
          <c:idx val="1"/>
          <c:order val="1"/>
          <c:tx>
            <c:strRef>
              <c:f>Аркуш1!$A$4</c:f>
              <c:strCache>
                <c:ptCount val="1"/>
                <c:pt idx="0">
                  <c:v>обласні бібліотеки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3.9577141880401081E-17"/>
                  <c:y val="-0.1126395401706719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EDD-4038-9236-DFD97E75B8E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70C0"/>
                    </a:solidFill>
                    <a:latin typeface="Bahnschrift SemiBold Condensed" panose="020B0502040204020203" pitchFamily="34" charset="0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Аркуш1!$B$4</c:f>
              <c:numCache>
                <c:formatCode>General</c:formatCode>
                <c:ptCount val="1"/>
                <c:pt idx="0">
                  <c:v>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EDD-4038-9236-DFD97E75B8EC}"/>
            </c:ext>
          </c:extLst>
        </c:ser>
        <c:ser>
          <c:idx val="2"/>
          <c:order val="2"/>
          <c:tx>
            <c:strRef>
              <c:f>Аркуш1!$A$5</c:f>
              <c:strCache>
                <c:ptCount val="1"/>
                <c:pt idx="0">
                  <c:v>міські, селищні (смт), районні у містах бібліотеки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0793890657886844E-3"/>
                  <c:y val="-0.1014853678339274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EDD-4038-9236-DFD97E75B8E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70C0"/>
                    </a:solidFill>
                    <a:latin typeface="Bahnschrift SemiBold Condensed" panose="020B0502040204020203" pitchFamily="34" charset="0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Аркуш1!$B$5</c:f>
              <c:numCache>
                <c:formatCode>General</c:formatCode>
                <c:ptCount val="1"/>
                <c:pt idx="0">
                  <c:v>2074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EDD-4038-9236-DFD97E75B8EC}"/>
            </c:ext>
          </c:extLst>
        </c:ser>
        <c:ser>
          <c:idx val="3"/>
          <c:order val="3"/>
          <c:tx>
            <c:strRef>
              <c:f>Аркуш1!$A$6</c:f>
              <c:strCache>
                <c:ptCount val="1"/>
                <c:pt idx="0">
                  <c:v>селищні, сільські бібліотеки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7.2693878886597426E-3"/>
                  <c:y val="-0.102906461949818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EDD-4038-9236-DFD97E75B8E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70C0"/>
                    </a:solidFill>
                    <a:latin typeface="Bahnschrift SemiBold Condensed" panose="020B0502040204020203" pitchFamily="34" charset="0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Аркуш1!$B$6</c:f>
              <c:numCache>
                <c:formatCode>General</c:formatCode>
                <c:ptCount val="1"/>
                <c:pt idx="0">
                  <c:v>10770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EDD-4038-9236-DFD97E75B8E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71500415"/>
        <c:axId val="1271502911"/>
        <c:axId val="0"/>
      </c:bar3DChart>
      <c:catAx>
        <c:axId val="1271500415"/>
        <c:scaling>
          <c:orientation val="minMax"/>
        </c:scaling>
        <c:delete val="1"/>
        <c:axPos val="b"/>
        <c:majorTickMark val="none"/>
        <c:minorTickMark val="none"/>
        <c:tickLblPos val="nextTo"/>
        <c:crossAx val="1271502911"/>
        <c:crosses val="autoZero"/>
        <c:auto val="1"/>
        <c:lblAlgn val="ctr"/>
        <c:lblOffset val="100"/>
        <c:noMultiLvlLbl val="0"/>
      </c:catAx>
      <c:valAx>
        <c:axId val="127150291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rgbClr val="0070C0"/>
                </a:solidFill>
                <a:latin typeface="Bahnschrift SemiBold Condensed" panose="020B0502040204020203" pitchFamily="34" charset="0"/>
                <a:ea typeface="+mn-ea"/>
                <a:cs typeface="+mn-cs"/>
              </a:defRPr>
            </a:pPr>
            <a:endParaRPr lang="uk-UA"/>
          </a:p>
        </c:txPr>
        <c:crossAx val="12715004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rgbClr val="0070C0"/>
                </a:solidFill>
                <a:highlight>
                  <a:srgbClr val="FFDD00"/>
                </a:highlight>
                <a:latin typeface="Bahnschrift SemiBold Condensed" panose="020B0502040204020203" pitchFamily="34" charset="0"/>
                <a:ea typeface="+mn-ea"/>
                <a:cs typeface="+mn-cs"/>
              </a:defRPr>
            </a:pPr>
            <a:endParaRPr lang="uk-UA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rgbClr val="0070C0"/>
                </a:solidFill>
                <a:highlight>
                  <a:srgbClr val="FFDD00"/>
                </a:highlight>
                <a:latin typeface="Bahnschrift SemiBold Condensed" panose="020B0502040204020203" pitchFamily="34" charset="0"/>
                <a:ea typeface="+mn-ea"/>
                <a:cs typeface="+mn-cs"/>
              </a:defRPr>
            </a:pPr>
            <a:endParaRPr lang="uk-UA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rgbClr val="0070C0"/>
                </a:solidFill>
                <a:highlight>
                  <a:srgbClr val="FFDD00"/>
                </a:highlight>
                <a:latin typeface="Bahnschrift SemiBold Condensed" panose="020B0502040204020203" pitchFamily="34" charset="0"/>
                <a:ea typeface="+mn-ea"/>
                <a:cs typeface="+mn-cs"/>
              </a:defRPr>
            </a:pPr>
            <a:endParaRPr lang="uk-UA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rgbClr val="0070C0"/>
                </a:solidFill>
                <a:highlight>
                  <a:srgbClr val="FFDD00"/>
                </a:highlight>
                <a:latin typeface="Bahnschrift SemiBold Condensed" panose="020B0502040204020203" pitchFamily="34" charset="0"/>
                <a:ea typeface="+mn-ea"/>
                <a:cs typeface="+mn-cs"/>
              </a:defRPr>
            </a:pPr>
            <a:endParaRPr lang="uk-UA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DD00"/>
              </a:highlight>
              <a:latin typeface="Bahnschrift SemiBold Condensed" panose="020B0502040204020203" pitchFamily="34" charset="0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rgbClr val="0070C0"/>
                </a:solidFill>
                <a:highlight>
                  <a:srgbClr val="FFDD00"/>
                </a:highlight>
                <a:latin typeface="Bahnschrift SemiBold Condensed" panose="020B0502040204020203" pitchFamily="34" charset="0"/>
                <a:ea typeface="+mn-ea"/>
                <a:cs typeface="+mn-cs"/>
              </a:defRPr>
            </a:pPr>
            <a:r>
              <a:rPr lang="uk-UA" sz="2000" dirty="0">
                <a:solidFill>
                  <a:srgbClr val="0070C0"/>
                </a:solidFill>
                <a:highlight>
                  <a:srgbClr val="FFDD00"/>
                </a:highlight>
                <a:latin typeface="Bahnschrift SemiBold Condensed" panose="020B0502040204020203" pitchFamily="34" charset="0"/>
              </a:rPr>
              <a:t>З них публічні бібліотеки за призначенням:</a:t>
            </a:r>
          </a:p>
        </c:rich>
      </c:tx>
      <c:layout>
        <c:manualLayout>
          <c:xMode val="edge"/>
          <c:yMode val="edge"/>
          <c:x val="2.1088910761154857E-2"/>
          <c:y val="2.296645966352691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rgbClr val="0070C0"/>
              </a:solidFill>
              <a:highlight>
                <a:srgbClr val="FFDD00"/>
              </a:highlight>
              <a:latin typeface="Bahnschrift SemiBold Condensed" panose="020B0502040204020203" pitchFamily="34" charset="0"/>
              <a:ea typeface="+mn-ea"/>
              <a:cs typeface="+mn-cs"/>
            </a:defRPr>
          </a:pPr>
          <a:endParaRPr lang="uk-UA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Аркуш1!$A$9</c:f>
              <c:strCache>
                <c:ptCount val="1"/>
                <c:pt idx="0">
                  <c:v>бібліотеки для дітей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A94A-43BA-AA67-A92AEFAE891E}"/>
              </c:ext>
            </c:extLst>
          </c:dPt>
          <c:dLbls>
            <c:dLbl>
              <c:idx val="0"/>
              <c:layout>
                <c:manualLayout>
                  <c:x val="5.1041666666666666E-2"/>
                  <c:y val="-0.1032523532756454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rgbClr val="0070C0"/>
                      </a:solidFill>
                      <a:latin typeface="Bahnschrift SemiBold Condensed" panose="020B0502040204020203" pitchFamily="34" charset="0"/>
                      <a:ea typeface="+mn-ea"/>
                      <a:cs typeface="+mn-cs"/>
                    </a:defRPr>
                  </a:pPr>
                  <a:endParaRPr lang="uk-UA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94A-43BA-AA67-A92AEFAE891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2"/>
                    </a:solidFill>
                    <a:latin typeface="Bahnschrift SemiBold Condensed" panose="020B0502040204020203" pitchFamily="34" charset="0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Аркуш1!$B$9</c:f>
              <c:numCache>
                <c:formatCode>General</c:formatCode>
                <c:ptCount val="1"/>
                <c:pt idx="0">
                  <c:v>607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94A-43BA-AA67-A92AEFAE891E}"/>
            </c:ext>
          </c:extLst>
        </c:ser>
        <c:ser>
          <c:idx val="1"/>
          <c:order val="1"/>
          <c:tx>
            <c:strRef>
              <c:f>Аркуш1!$A$10</c:f>
              <c:strCache>
                <c:ptCount val="1"/>
                <c:pt idx="0">
                  <c:v>бібліотеки для юнацтва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3085629921259845E-2"/>
                  <c:y val="-0.1251642433228163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94A-43BA-AA67-A92AEFAE891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70C0"/>
                    </a:solidFill>
                    <a:latin typeface="Bahnschrift SemiBold Condensed" panose="020B0502040204020203" pitchFamily="34" charset="0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Аркуш1!$B$10</c:f>
              <c:numCache>
                <c:formatCode>General</c:formatCode>
                <c:ptCount val="1"/>
                <c:pt idx="0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94A-43BA-AA67-A92AEFAE891E}"/>
            </c:ext>
          </c:extLst>
        </c:ser>
        <c:ser>
          <c:idx val="2"/>
          <c:order val="2"/>
          <c:tx>
            <c:strRef>
              <c:f>Аркуш1!$A$11</c:f>
              <c:strCache>
                <c:ptCount val="1"/>
                <c:pt idx="0">
                  <c:v>бібліотеки для дітей та юнацтва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5433645013123356E-2"/>
                  <c:y val="-0.106100515571628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94A-43BA-AA67-A92AEFAE891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70C0"/>
                    </a:solidFill>
                    <a:latin typeface="Bahnschrift SemiBold Condensed" panose="020B0502040204020203" pitchFamily="34" charset="0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Аркуш1!$B$11</c:f>
              <c:numCache>
                <c:formatCode>General</c:formatCode>
                <c:ptCount val="1"/>
                <c:pt idx="0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94A-43BA-AA67-A92AEFAE891E}"/>
            </c:ext>
          </c:extLst>
        </c:ser>
        <c:ser>
          <c:idx val="3"/>
          <c:order val="3"/>
          <c:tx>
            <c:strRef>
              <c:f>Аркуш1!$A$12</c:f>
              <c:strCache>
                <c:ptCount val="1"/>
                <c:pt idx="0">
                  <c:v> бібліотеки для осіб з вадами зору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4487614829396324E-2"/>
                  <c:y val="-9.40493594558337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94A-43BA-AA67-A92AEFAE891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70C0"/>
                    </a:solidFill>
                    <a:latin typeface="Bahnschrift SemiBold Condensed" panose="020B0502040204020203" pitchFamily="34" charset="0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Аркуш1!$B$12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94A-43BA-AA67-A92AEFAE891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09301503"/>
        <c:axId val="1209298591"/>
        <c:axId val="0"/>
      </c:bar3DChart>
      <c:catAx>
        <c:axId val="1209301503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209298591"/>
        <c:crosses val="autoZero"/>
        <c:auto val="1"/>
        <c:lblAlgn val="ctr"/>
        <c:lblOffset val="100"/>
        <c:noMultiLvlLbl val="0"/>
      </c:catAx>
      <c:valAx>
        <c:axId val="12092985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rgbClr val="0070C0"/>
                </a:solidFill>
                <a:latin typeface="Bahnschrift SemiBold Condensed" panose="020B0502040204020203" pitchFamily="34" charset="0"/>
                <a:ea typeface="+mn-ea"/>
                <a:cs typeface="+mn-cs"/>
              </a:defRPr>
            </a:pPr>
            <a:endParaRPr lang="uk-UA"/>
          </a:p>
        </c:txPr>
        <c:crossAx val="12093015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rgbClr val="0070C0"/>
              </a:solidFill>
              <a:highlight>
                <a:srgbClr val="FFDD00"/>
              </a:highlight>
              <a:latin typeface="Bahnschrift SemiBold Condensed" panose="020B0502040204020203" pitchFamily="34" charset="0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uk-UA" sz="2000" b="1" i="0" baseline="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</a:rPr>
              <a:t>З них публічні бібліотеки за юридичним статусом:</a:t>
            </a:r>
            <a:endParaRPr lang="uk-UA" sz="2000" dirty="0">
              <a:solidFill>
                <a:srgbClr val="0070C0"/>
              </a:solidFill>
              <a:effectLst/>
              <a:highlight>
                <a:srgbClr val="FFDD00"/>
              </a:highlight>
              <a:latin typeface="Bahnschrift SemiBold Condensed" panose="020B0502040204020203" pitchFamily="34" charset="0"/>
            </a:endParaRPr>
          </a:p>
        </c:rich>
      </c:tx>
      <c:layout>
        <c:manualLayout>
          <c:xMode val="edge"/>
          <c:yMode val="edge"/>
          <c:x val="1.9403005772832372E-2"/>
          <c:y val="1.857749469214437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6469941048949396E-2"/>
          <c:y val="0.12112088930060214"/>
          <c:w val="0.62778917108238741"/>
          <c:h val="0.84144239830061807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Аркуш1!$B$50</c:f>
              <c:strCache>
                <c:ptCount val="1"/>
                <c:pt idx="0">
                  <c:v>бібліотеки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0"/>
                  <c:y val="-6.521055887122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EB3-43BE-B4EC-86592E7F70B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rgbClr val="0070C0"/>
                    </a:solidFill>
                    <a:latin typeface="Bahnschrift SemiBold Condensed" panose="020B0502040204020203" pitchFamily="34" charset="0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Аркуш1!$B$51</c:f>
              <c:numCache>
                <c:formatCode>General</c:formatCode>
                <c:ptCount val="1"/>
                <c:pt idx="0">
                  <c:v>3658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B3-43BE-B4EC-86592E7F70BD}"/>
            </c:ext>
          </c:extLst>
        </c:ser>
        <c:ser>
          <c:idx val="1"/>
          <c:order val="1"/>
          <c:tx>
            <c:strRef>
              <c:f>Аркуш1!$C$50</c:f>
              <c:strCache>
                <c:ptCount val="1"/>
                <c:pt idx="0">
                  <c:v>відокремлені структурні підрозділи бібліотек (філії)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5.4024856028012614E-3"/>
                  <c:y val="-5.30785562632696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EB3-43BE-B4EC-86592E7F70B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70C0"/>
                    </a:solidFill>
                    <a:latin typeface="Bahnschrift SemiBold Condensed" panose="020B0502040204020203" pitchFamily="34" charset="0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Аркуш1!$C$51</c:f>
              <c:numCache>
                <c:formatCode>General</c:formatCode>
                <c:ptCount val="1"/>
                <c:pt idx="0">
                  <c:v>7865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EB3-43BE-B4EC-86592E7F70BD}"/>
            </c:ext>
          </c:extLst>
        </c:ser>
        <c:ser>
          <c:idx val="2"/>
          <c:order val="2"/>
          <c:tx>
            <c:strRef>
              <c:f>Аркуш1!$D$50</c:f>
              <c:strCache>
                <c:ptCount val="1"/>
                <c:pt idx="0">
                  <c:v>структурні підрозділи інших  закладів культури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1.9235109581029711E-2"/>
                  <c:y val="-0.105091158103208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EB3-43BE-B4EC-86592E7F70B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70C0"/>
                    </a:solidFill>
                    <a:latin typeface="Bahnschrift SemiBold Condensed" panose="020B0502040204020203" pitchFamily="34" charset="0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Аркуш1!$D$51</c:f>
              <c:numCache>
                <c:formatCode>General</c:formatCode>
                <c:ptCount val="1"/>
                <c:pt idx="0">
                  <c:v>918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EB3-43BE-B4EC-86592E7F70BD}"/>
            </c:ext>
          </c:extLst>
        </c:ser>
        <c:ser>
          <c:idx val="3"/>
          <c:order val="3"/>
          <c:tx>
            <c:strRef>
              <c:f>Аркуш1!$E$50</c:f>
              <c:strCache>
                <c:ptCount val="1"/>
                <c:pt idx="0">
                  <c:v>публічно-шкільні бібліотеки  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2.0437841306542907E-2"/>
                  <c:y val="-0.1083373927904042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EB3-43BE-B4EC-86592E7F70B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70C0"/>
                    </a:solidFill>
                    <a:latin typeface="Bahnschrift SemiBold Condensed" panose="020B0502040204020203" pitchFamily="34" charset="0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Аркуш1!$E$51</c:f>
              <c:numCache>
                <c:formatCode>General</c:formatCode>
                <c:ptCount val="1"/>
                <c:pt idx="0">
                  <c:v>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EB3-43BE-B4EC-86592E7F70BD}"/>
            </c:ext>
          </c:extLst>
        </c:ser>
        <c:ser>
          <c:idx val="4"/>
          <c:order val="4"/>
          <c:tx>
            <c:strRef>
              <c:f>Аркуш1!$F$50</c:f>
              <c:strCache>
                <c:ptCount val="1"/>
                <c:pt idx="0">
                  <c:v>відокремлені структурні підрозділи публічно-шкільних бібліотек (філії)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2.9643021485643194E-2"/>
                  <c:y val="-7.69639120921245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EB3-43BE-B4EC-86592E7F70B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70C0"/>
                    </a:solidFill>
                    <a:latin typeface="Bahnschrift SemiBold Condensed" panose="020B0502040204020203" pitchFamily="34" charset="0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Аркуш1!$F$51</c:f>
              <c:numCache>
                <c:formatCode>General</c:formatCode>
                <c:ptCount val="1"/>
                <c:pt idx="0">
                  <c:v>267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EB3-43BE-B4EC-86592E7F70B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15958575"/>
        <c:axId val="1215958991"/>
        <c:axId val="0"/>
      </c:bar3DChart>
      <c:catAx>
        <c:axId val="121595857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215958991"/>
        <c:crosses val="autoZero"/>
        <c:auto val="1"/>
        <c:lblAlgn val="ctr"/>
        <c:lblOffset val="100"/>
        <c:noMultiLvlLbl val="0"/>
      </c:catAx>
      <c:valAx>
        <c:axId val="12159589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rgbClr val="0070C0"/>
                </a:solidFill>
                <a:latin typeface="Bahnschrift SemiBold Condensed" panose="020B0502040204020203" pitchFamily="34" charset="0"/>
                <a:ea typeface="+mn-ea"/>
                <a:cs typeface="+mn-cs"/>
              </a:defRPr>
            </a:pPr>
            <a:endParaRPr lang="uk-UA"/>
          </a:p>
        </c:txPr>
        <c:crossAx val="12159585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8638732724914198"/>
          <c:y val="8.7935076984803642E-2"/>
          <c:w val="0.30712969002749652"/>
          <c:h val="0.7684105271076785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rgbClr val="0070C0"/>
              </a:solidFill>
              <a:highlight>
                <a:srgbClr val="FFDD00"/>
              </a:highlight>
              <a:latin typeface="Bahnschrift SemiBold Condensed" panose="020B0502040204020203" pitchFamily="34" charset="0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uk-UA" sz="2000" b="1" dirty="0">
                <a:solidFill>
                  <a:srgbClr val="0070C0"/>
                </a:solidFill>
                <a:highlight>
                  <a:srgbClr val="FFDD00"/>
                </a:highlight>
                <a:latin typeface="Bahnschrift SemiBold Condensed" panose="020B0502040204020203" pitchFamily="34" charset="0"/>
              </a:rPr>
              <a:t>Надійшло до бібліотечних фондів </a:t>
            </a:r>
          </a:p>
          <a:p>
            <a:pPr>
              <a:defRPr sz="2000"/>
            </a:pPr>
            <a:r>
              <a:rPr lang="uk-UA" sz="2000" b="1" dirty="0">
                <a:solidFill>
                  <a:srgbClr val="0070C0"/>
                </a:solidFill>
                <a:highlight>
                  <a:srgbClr val="FFDD00"/>
                </a:highlight>
                <a:latin typeface="Bahnschrift SemiBold Condensed" panose="020B0502040204020203" pitchFamily="34" charset="0"/>
              </a:rPr>
              <a:t>(тис.</a:t>
            </a:r>
            <a:r>
              <a:rPr lang="uk-UA" sz="2000" b="1" baseline="0" dirty="0">
                <a:solidFill>
                  <a:srgbClr val="0070C0"/>
                </a:solidFill>
                <a:highlight>
                  <a:srgbClr val="FFDD00"/>
                </a:highlight>
                <a:latin typeface="Bahnschrift SemiBold Condensed" panose="020B0502040204020203" pitchFamily="34" charset="0"/>
              </a:rPr>
              <a:t> примірників</a:t>
            </a:r>
            <a:r>
              <a:rPr lang="uk-UA" sz="2000" b="1" dirty="0">
                <a:solidFill>
                  <a:srgbClr val="0070C0"/>
                </a:solidFill>
                <a:highlight>
                  <a:srgbClr val="FFDD00"/>
                </a:highlight>
                <a:latin typeface="Bahnschrift SemiBold Condensed" panose="020B0502040204020203" pitchFamily="34" charset="0"/>
              </a:rPr>
              <a:t>)</a:t>
            </a:r>
          </a:p>
        </c:rich>
      </c:tx>
      <c:layout>
        <c:manualLayout>
          <c:xMode val="edge"/>
          <c:yMode val="edge"/>
          <c:x val="0.1970559429619762"/>
          <c:y val="1.165501165501165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Аркуш1!$A$70</c:f>
              <c:strCache>
                <c:ptCount val="1"/>
                <c:pt idx="0">
                  <c:v>Навійшо примірників українською мовою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1.9456071904317199E-2"/>
                  <c:y val="-7.63079768001027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2F6-4B8E-9F14-1FBF7F212FE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70C0"/>
                    </a:solidFill>
                    <a:latin typeface="Bahnschrift SemiBold Condensed" panose="020B0502040204020203" pitchFamily="34" charset="0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Аркуш1!$B$70</c:f>
              <c:numCache>
                <c:formatCode>General</c:formatCode>
                <c:ptCount val="1"/>
                <c:pt idx="0">
                  <c:v>1434.25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2F6-4B8E-9F14-1FBF7F212FE8}"/>
            </c:ext>
          </c:extLst>
        </c:ser>
        <c:ser>
          <c:idx val="1"/>
          <c:order val="1"/>
          <c:tx>
            <c:strRef>
              <c:f>Аркуш1!$A$71</c:f>
              <c:strCache>
                <c:ptCount val="1"/>
                <c:pt idx="0">
                  <c:v>Навійшо примірників іншими мовами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8.6313434180149515E-2"/>
                  <c:y val="-0.1450401960244479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2F6-4B8E-9F14-1FBF7F212FE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70C0"/>
                    </a:solidFill>
                    <a:latin typeface="Bahnschrift SemiBold Condensed" panose="020B0502040204020203" pitchFamily="34" charset="0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Аркуш1!$B$71</c:f>
              <c:numCache>
                <c:formatCode>General</c:formatCode>
                <c:ptCount val="1"/>
                <c:pt idx="0">
                  <c:v>368.45000000000005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2F6-4B8E-9F14-1FBF7F212FE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355657151"/>
        <c:axId val="1355657567"/>
        <c:axId val="0"/>
      </c:bar3DChart>
      <c:catAx>
        <c:axId val="1355657151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355657567"/>
        <c:crosses val="autoZero"/>
        <c:auto val="1"/>
        <c:lblAlgn val="ctr"/>
        <c:lblOffset val="100"/>
        <c:noMultiLvlLbl val="0"/>
      </c:catAx>
      <c:valAx>
        <c:axId val="13556575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rgbClr val="0070C0"/>
                </a:solidFill>
                <a:latin typeface="Bahnschrift SemiBold Condensed" panose="020B0502040204020203" pitchFamily="34" charset="0"/>
                <a:ea typeface="+mn-ea"/>
                <a:cs typeface="+mn-cs"/>
              </a:defRPr>
            </a:pPr>
            <a:endParaRPr lang="uk-UA"/>
          </a:p>
        </c:txPr>
        <c:crossAx val="13556571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rgbClr val="0070C0"/>
              </a:solidFill>
              <a:highlight>
                <a:srgbClr val="FFDD00"/>
              </a:highlight>
              <a:latin typeface="Bahnschrift SemiBold Condensed" panose="020B0502040204020203" pitchFamily="34" charset="0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uk-UA" sz="2000" b="1" i="0" baseline="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</a:rPr>
              <a:t>Вибуло з бібліотечних фондів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>
                <a:solidFill>
                  <a:prstClr val="black">
                    <a:lumMod val="65000"/>
                    <a:lumOff val="35000"/>
                  </a:prstClr>
                </a:solidFill>
              </a:defRPr>
            </a:pPr>
            <a:r>
              <a:rPr lang="uk-UA" sz="2000" b="0" i="0" baseline="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</a:rPr>
              <a:t>(тис. примірників)</a:t>
            </a:r>
            <a:endParaRPr lang="uk-UA" sz="2000" b="0" dirty="0">
              <a:solidFill>
                <a:srgbClr val="0070C0"/>
              </a:solidFill>
              <a:effectLst/>
              <a:highlight>
                <a:srgbClr val="FFDD00"/>
              </a:highlight>
              <a:latin typeface="Bahnschrift SemiBold Condensed" panose="020B0502040204020203" pitchFamily="34" charset="0"/>
            </a:endParaRPr>
          </a:p>
        </c:rich>
      </c:tx>
      <c:layout>
        <c:manualLayout>
          <c:xMode val="edge"/>
          <c:yMode val="edge"/>
          <c:x val="0.20042178484609327"/>
          <c:y val="5.478253367677688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2000" b="0" i="0" u="none" strike="noStrike" kern="1200" spc="0" baseline="0">
              <a:solidFill>
                <a:prstClr val="black">
                  <a:lumMod val="65000"/>
                  <a:lumOff val="35000"/>
                </a:prstClr>
              </a:solidFill>
              <a:latin typeface="+mn-lt"/>
              <a:ea typeface="+mn-ea"/>
              <a:cs typeface="+mn-cs"/>
            </a:defRPr>
          </a:pPr>
          <a:endParaRPr lang="uk-UA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Аркуш1!$A$74</c:f>
              <c:strCache>
                <c:ptCount val="1"/>
                <c:pt idx="0">
                  <c:v>Вибуло примірників українською мовою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2.5000004101050542E-2"/>
                  <c:y val="-0.1062961913095634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A8F-4280-A935-7363FF22BD0B}"/>
                </c:ext>
              </c:extLst>
            </c:dLbl>
            <c:dLbl>
              <c:idx val="1"/>
              <c:layout>
                <c:manualLayout>
                  <c:x val="2.7777777777777779E-3"/>
                  <c:y val="-3.24074074074074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8F-4280-A935-7363FF22BD0B}"/>
                </c:ext>
              </c:extLst>
            </c:dLbl>
            <c:dLbl>
              <c:idx val="2"/>
              <c:layout>
                <c:manualLayout>
                  <c:x val="5.5555555555555558E-3"/>
                  <c:y val="-6.01851851851851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8F-4280-A935-7363FF22BD0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70C0"/>
                    </a:solidFill>
                    <a:latin typeface="Bahnschrift SemiBold Condensed" panose="020B0502040204020203" pitchFamily="34" charset="0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Аркуш1!$B$74</c:f>
              <c:numCache>
                <c:formatCode>General</c:formatCode>
                <c:ptCount val="1"/>
                <c:pt idx="0">
                  <c:v>4285.21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A8F-4280-A935-7363FF22BD0B}"/>
            </c:ext>
          </c:extLst>
        </c:ser>
        <c:ser>
          <c:idx val="1"/>
          <c:order val="1"/>
          <c:tx>
            <c:strRef>
              <c:f>Аркуш1!$A$75</c:f>
              <c:strCache>
                <c:ptCount val="1"/>
                <c:pt idx="0">
                  <c:v>Вибуло примірників російською мовою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2A8F-4280-A935-7363FF22BD0B}"/>
              </c:ext>
            </c:extLst>
          </c:dPt>
          <c:dLbls>
            <c:dLbl>
              <c:idx val="0"/>
              <c:layout>
                <c:manualLayout>
                  <c:x val="2.9166671451225631E-2"/>
                  <c:y val="-7.30433782357025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A8F-4280-A935-7363FF22BD0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70C0"/>
                    </a:solidFill>
                    <a:latin typeface="Bahnschrift SemiBold Condensed" panose="020B0502040204020203" pitchFamily="34" charset="0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Аркуш1!$B$75</c:f>
              <c:numCache>
                <c:formatCode>General</c:formatCode>
                <c:ptCount val="1"/>
                <c:pt idx="0">
                  <c:v>8795.86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A8F-4280-A935-7363FF22BD0B}"/>
            </c:ext>
          </c:extLst>
        </c:ser>
        <c:ser>
          <c:idx val="2"/>
          <c:order val="2"/>
          <c:tx>
            <c:strRef>
              <c:f>Аркуш1!$A$76</c:f>
              <c:strCache>
                <c:ptCount val="1"/>
                <c:pt idx="0">
                  <c:v>Вибуло примірників іншими мовами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4.7916674527013384E-2"/>
                  <c:y val="-8.347814655508868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rgbClr val="0070C0"/>
                      </a:solidFill>
                      <a:latin typeface="Bahnschrift SemiBold Condensed" panose="020B0502040204020203" pitchFamily="34" charset="0"/>
                      <a:ea typeface="+mn-ea"/>
                      <a:cs typeface="+mn-cs"/>
                    </a:defRPr>
                  </a:pPr>
                  <a:endParaRPr lang="uk-UA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A8F-4280-A935-7363FF22BD0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Аркуш1!$B$76</c:f>
              <c:numCache>
                <c:formatCode>General</c:formatCode>
                <c:ptCount val="1"/>
                <c:pt idx="0">
                  <c:v>84.049999999999272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2A8F-4280-A935-7363FF22BD0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66375167"/>
        <c:axId val="1266377247"/>
        <c:axId val="0"/>
      </c:bar3DChart>
      <c:catAx>
        <c:axId val="1266375167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266377247"/>
        <c:crosses val="autoZero"/>
        <c:auto val="1"/>
        <c:lblAlgn val="ctr"/>
        <c:lblOffset val="100"/>
        <c:noMultiLvlLbl val="0"/>
      </c:catAx>
      <c:valAx>
        <c:axId val="126637724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rgbClr val="0070C0"/>
                </a:solidFill>
                <a:latin typeface="Bahnschrift SemiBold Condensed" panose="020B0502040204020203" pitchFamily="34" charset="0"/>
                <a:ea typeface="+mn-ea"/>
                <a:cs typeface="+mn-cs"/>
              </a:defRPr>
            </a:pPr>
            <a:endParaRPr lang="uk-UA"/>
          </a:p>
        </c:txPr>
        <c:crossAx val="126637516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rgbClr val="0070C0"/>
              </a:solidFill>
              <a:highlight>
                <a:srgbClr val="FFDD00"/>
              </a:highlight>
              <a:latin typeface="Bahnschrift SemiBold Condensed" panose="020B0502040204020203" pitchFamily="34" charset="0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0162441002032954E-2"/>
          <c:y val="0.10555851063829787"/>
          <c:w val="0.59983124293353318"/>
          <c:h val="0.8529521276595745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Аркуш1!$A$88</c:f>
              <c:strCache>
                <c:ptCount val="1"/>
                <c:pt idx="0">
                  <c:v>бібліотеки мають приміщення, до яких забезпечено  безперешкодний доступ користувачів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"/>
                  <c:y val="-6.38297872340425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07D-4BE3-ABC3-EF81C24A2CC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70C0"/>
                    </a:solidFill>
                    <a:latin typeface="Bahnschrift SemiBold Condensed" panose="020B0502040204020203" pitchFamily="34" charset="0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Аркуш1!$B$88</c:f>
              <c:numCache>
                <c:formatCode>General</c:formatCode>
                <c:ptCount val="1"/>
                <c:pt idx="0">
                  <c:v>5765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07D-4BE3-ABC3-EF81C24A2CCD}"/>
            </c:ext>
          </c:extLst>
        </c:ser>
        <c:ser>
          <c:idx val="1"/>
          <c:order val="1"/>
          <c:tx>
            <c:strRef>
              <c:f>Аркуш1!$A$89</c:f>
              <c:strCache>
                <c:ptCount val="1"/>
                <c:pt idx="0">
                  <c:v>бібліотеки мають копіювально-розмножувальну техніку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1384334134330302E-2"/>
                  <c:y val="-8.51063829787234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07D-4BE3-ABC3-EF81C24A2CC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70C0"/>
                    </a:solidFill>
                    <a:latin typeface="Bahnschrift SemiBold Condensed" panose="020B0502040204020203" pitchFamily="34" charset="0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Аркуш1!$B$89</c:f>
              <c:numCache>
                <c:formatCode>General</c:formatCode>
                <c:ptCount val="1"/>
                <c:pt idx="0">
                  <c:v>4629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07D-4BE3-ABC3-EF81C24A2CCD}"/>
            </c:ext>
          </c:extLst>
        </c:ser>
        <c:ser>
          <c:idx val="2"/>
          <c:order val="2"/>
          <c:tx>
            <c:strRef>
              <c:f>Аркуш1!$A$90</c:f>
              <c:strCache>
                <c:ptCount val="1"/>
                <c:pt idx="0">
                  <c:v>бібліотеки мають мультимедійне обладнання 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6.8306004805981394E-3"/>
                  <c:y val="-0.1117021276595745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07D-4BE3-ABC3-EF81C24A2CC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70C0"/>
                    </a:solidFill>
                    <a:latin typeface="Bahnschrift SemiBold Condensed" panose="020B0502040204020203" pitchFamily="34" charset="0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Аркуш1!$B$90</c:f>
              <c:numCache>
                <c:formatCode>General</c:formatCode>
                <c:ptCount val="1"/>
                <c:pt idx="0">
                  <c:v>2093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07D-4BE3-ABC3-EF81C24A2CCD}"/>
            </c:ext>
          </c:extLst>
        </c:ser>
        <c:ser>
          <c:idx val="3"/>
          <c:order val="3"/>
          <c:tx>
            <c:strRef>
              <c:f>Аркуш1!$A$91</c:f>
              <c:strCache>
                <c:ptCount val="1"/>
                <c:pt idx="0">
                  <c:v>бібліотеки мають комп’ютери з доступом до мережі Інтернет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9.1074673074642426E-3"/>
                  <c:y val="-7.71276595744681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07D-4BE3-ABC3-EF81C24A2CC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70C0"/>
                    </a:solidFill>
                    <a:latin typeface="Bahnschrift SemiBold Condensed" panose="020B0502040204020203" pitchFamily="34" charset="0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Аркуш1!$B$91</c:f>
              <c:numCache>
                <c:formatCode>General</c:formatCode>
                <c:ptCount val="1"/>
                <c:pt idx="0">
                  <c:v>5741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07D-4BE3-ABC3-EF81C24A2CC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572220607"/>
        <c:axId val="1572212287"/>
        <c:axId val="0"/>
      </c:bar3DChart>
      <c:catAx>
        <c:axId val="1572220607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572212287"/>
        <c:crosses val="autoZero"/>
        <c:auto val="1"/>
        <c:lblAlgn val="ctr"/>
        <c:lblOffset val="100"/>
        <c:noMultiLvlLbl val="0"/>
      </c:catAx>
      <c:valAx>
        <c:axId val="15722122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rgbClr val="0070C0"/>
                </a:solidFill>
                <a:latin typeface="Bahnschrift SemiBold Condensed" panose="020B0502040204020203" pitchFamily="34" charset="0"/>
                <a:ea typeface="+mn-ea"/>
                <a:cs typeface="+mn-cs"/>
              </a:defRPr>
            </a:pPr>
            <a:endParaRPr lang="uk-UA"/>
          </a:p>
        </c:txPr>
        <c:crossAx val="157222060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rgbClr val="0070C0"/>
              </a:solidFill>
              <a:highlight>
                <a:srgbClr val="FFDD00"/>
              </a:highlight>
              <a:latin typeface="Bahnschrift SemiBold Condensed" panose="020B0502040204020203" pitchFamily="34" charset="0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0.2204</cdr:x>
      <cdr:y>0.08377</cdr:y>
    </cdr:from>
    <cdr:to>
      <cdr:x>0.30237</cdr:x>
      <cdr:y>0.2726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BEA3C304-B813-4A30-8ADC-FD53427FFED5}"/>
            </a:ext>
          </a:extLst>
        </cdr:cNvPr>
        <cdr:cNvSpPr txBox="1"/>
      </cdr:nvSpPr>
      <cdr:spPr>
        <a:xfrm xmlns:a="http://schemas.openxmlformats.org/drawingml/2006/main">
          <a:off x="2458720" y="400036"/>
          <a:ext cx="914400" cy="9016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uk-UA" sz="2000" b="1" dirty="0">
              <a:solidFill>
                <a:srgbClr val="0070C0"/>
              </a:solidFill>
              <a:latin typeface="Bahnschrift SemiBold Condensed" panose="020B0502040204020203" pitchFamily="34" charset="0"/>
            </a:rPr>
            <a:t>  (45%)</a:t>
          </a:r>
        </a:p>
      </cdr:txBody>
    </cdr:sp>
  </cdr:relSizeAnchor>
  <cdr:relSizeAnchor xmlns:cdr="http://schemas.openxmlformats.org/drawingml/2006/chartDrawing">
    <cdr:from>
      <cdr:x>0.32332</cdr:x>
      <cdr:y>0.19574</cdr:y>
    </cdr:from>
    <cdr:to>
      <cdr:x>0.40528</cdr:x>
      <cdr:y>0.38723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4EBD5FAC-EBBB-4E97-9A48-3653B1A27590}"/>
            </a:ext>
          </a:extLst>
        </cdr:cNvPr>
        <cdr:cNvSpPr txBox="1"/>
      </cdr:nvSpPr>
      <cdr:spPr>
        <a:xfrm xmlns:a="http://schemas.openxmlformats.org/drawingml/2006/main">
          <a:off x="3606800" y="93472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uk-UA" sz="2000" b="1" dirty="0">
              <a:solidFill>
                <a:srgbClr val="0070C0"/>
              </a:solidFill>
              <a:latin typeface="Bahnschrift SemiBold Condensed" panose="020B0502040204020203" pitchFamily="34" charset="0"/>
            </a:rPr>
            <a:t> (36%)</a:t>
          </a:r>
        </a:p>
      </cdr:txBody>
    </cdr:sp>
  </cdr:relSizeAnchor>
  <cdr:relSizeAnchor xmlns:cdr="http://schemas.openxmlformats.org/drawingml/2006/chartDrawing">
    <cdr:from>
      <cdr:x>0.38342</cdr:x>
      <cdr:y>0.51384</cdr:y>
    </cdr:from>
    <cdr:to>
      <cdr:x>0.46539</cdr:x>
      <cdr:y>0.70533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EC1CD474-1E97-42C8-8D3F-28C08F7512E1}"/>
            </a:ext>
          </a:extLst>
        </cdr:cNvPr>
        <cdr:cNvSpPr txBox="1"/>
      </cdr:nvSpPr>
      <cdr:spPr>
        <a:xfrm xmlns:a="http://schemas.openxmlformats.org/drawingml/2006/main">
          <a:off x="4277360" y="2453693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uk-UA" sz="2000" b="1" dirty="0">
              <a:solidFill>
                <a:srgbClr val="0070C0"/>
              </a:solidFill>
              <a:latin typeface="Bahnschrift SemiBold Condensed" panose="020B0502040204020203" pitchFamily="34" charset="0"/>
            </a:rPr>
            <a:t>(16%)</a:t>
          </a:r>
        </a:p>
      </cdr:txBody>
    </cdr:sp>
  </cdr:relSizeAnchor>
  <cdr:relSizeAnchor xmlns:cdr="http://schemas.openxmlformats.org/drawingml/2006/chartDrawing">
    <cdr:from>
      <cdr:x>0.51077</cdr:x>
      <cdr:y>0.08244</cdr:y>
    </cdr:from>
    <cdr:to>
      <cdr:x>0.59274</cdr:x>
      <cdr:y>0.27393</cdr:y>
    </cdr:to>
    <cdr:sp macro="" textlink="">
      <cdr:nvSpPr>
        <cdr:cNvPr id="5" name="TextBox 4">
          <a:extLst xmlns:a="http://schemas.openxmlformats.org/drawingml/2006/main">
            <a:ext uri="{FF2B5EF4-FFF2-40B4-BE49-F238E27FC236}">
              <a16:creationId xmlns:a16="http://schemas.microsoft.com/office/drawing/2014/main" id="{6233FE1D-6C73-4A5D-B651-240469D4BAB7}"/>
            </a:ext>
          </a:extLst>
        </cdr:cNvPr>
        <cdr:cNvSpPr txBox="1"/>
      </cdr:nvSpPr>
      <cdr:spPr>
        <a:xfrm xmlns:a="http://schemas.openxmlformats.org/drawingml/2006/main">
          <a:off x="5698013" y="393673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uk-UA" sz="2000" b="1" dirty="0">
              <a:solidFill>
                <a:srgbClr val="0070C0"/>
              </a:solidFill>
              <a:latin typeface="Bahnschrift SemiBold Condensed" panose="020B0502040204020203" pitchFamily="34" charset="0"/>
            </a:rPr>
            <a:t>(44%)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8DFBF3-813E-4EA1-AD93-057375ADBF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0DBF6FE1-B0DC-43E5-93E6-86653E91C7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6F24F04-692F-4A34-A6FA-67CBBD1EE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0C1E8-5774-432C-9E73-EE8503A713C5}" type="datetimeFigureOut">
              <a:rPr lang="uk-UA" smtClean="0"/>
              <a:t>06.12.2024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EBC68B3-D7D2-4122-907C-9355D5B69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C64728A-DB3B-4728-9EA2-62974726B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DACFC-C4D6-49C0-8A57-4402E5AD661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52776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4BD290-1CB8-4A60-A6EB-4952BC036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CF924784-38A7-4A1E-8A0E-A06C3BB6C4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9FFB11B-EAF8-4FF0-A561-D4A746F83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0C1E8-5774-432C-9E73-EE8503A713C5}" type="datetimeFigureOut">
              <a:rPr lang="uk-UA" smtClean="0"/>
              <a:t>06.12.2024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41B8B0C-551E-4051-9476-AE098FFED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D5CAC1F8-3F6E-4CE0-A770-F5329BB04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DACFC-C4D6-49C0-8A57-4402E5AD661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2661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68199BEB-1834-4583-A972-C1462484C9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C723F0F8-A9F2-42B9-A88E-77421FCA4D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4E5A257-4A67-4977-8F50-73FFF2E1E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0C1E8-5774-432C-9E73-EE8503A713C5}" type="datetimeFigureOut">
              <a:rPr lang="uk-UA" smtClean="0"/>
              <a:t>06.12.2024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EE034E0-8CF5-4696-8EA2-12877B2DA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B8A323E-0700-4D36-8482-98A83ED40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DACFC-C4D6-49C0-8A57-4402E5AD661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94229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2648EF-8680-4425-B4E0-C91DCC508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94781FE-1A6E-41DB-81CE-8AA3EE94A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FCF5DDA-6F0B-4AE9-AB0F-DDB367CA0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0C1E8-5774-432C-9E73-EE8503A713C5}" type="datetimeFigureOut">
              <a:rPr lang="uk-UA" smtClean="0"/>
              <a:t>06.12.2024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892BE80-00C4-4E09-B2B0-DFC06F8F7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B5C2514-CC20-4930-80E5-640B28E5B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DACFC-C4D6-49C0-8A57-4402E5AD661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44394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06108D-7544-4206-9B1E-B85300587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06A4F4D1-9D96-46B9-81C3-CBED35CEF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E5D048A5-8119-406B-AB0B-D9888C898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0C1E8-5774-432C-9E73-EE8503A713C5}" type="datetimeFigureOut">
              <a:rPr lang="uk-UA" smtClean="0"/>
              <a:t>06.12.2024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2F58297-D89A-4AD5-9223-73044E268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5F52812-FB15-4EAB-B2CC-654FE35C0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DACFC-C4D6-49C0-8A57-4402E5AD661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42775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3E3C80-C016-4C8B-B1FE-84D12629C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24EAD01-4B98-4597-AA1C-EC1439A768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261BFD9E-FDBC-46E6-873D-E18D8C6016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643BD284-D3DD-44D1-8AA3-39E433597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0C1E8-5774-432C-9E73-EE8503A713C5}" type="datetimeFigureOut">
              <a:rPr lang="uk-UA" smtClean="0"/>
              <a:t>06.12.2024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3B075DA7-EF01-4A45-834F-577BB4296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15780CCD-F0D8-4986-A031-30766010F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DACFC-C4D6-49C0-8A57-4402E5AD661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95670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F3CEA6-AA3E-4B1C-A5DF-92D23FFBC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5086CA5E-1D17-4CE8-B16E-E63AA0ADA4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7BA6F927-974A-4355-A000-0700623062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35C821B2-278D-41A8-8399-7DA81A49C3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6327E6ED-D0BD-4EB5-84C6-8ED45A7A26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A4756056-A44A-4981-8641-B7498907C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0C1E8-5774-432C-9E73-EE8503A713C5}" type="datetimeFigureOut">
              <a:rPr lang="uk-UA" smtClean="0"/>
              <a:t>06.12.2024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07678DA4-C366-4938-8DC8-485B26CB7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20C6B756-D2E6-49F0-B6CD-48188F78E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DACFC-C4D6-49C0-8A57-4402E5AD661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70047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52DFB0-5486-429E-A72B-9D526C999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69A34947-2FB5-42DD-B32E-F1649FC7F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0C1E8-5774-432C-9E73-EE8503A713C5}" type="datetimeFigureOut">
              <a:rPr lang="uk-UA" smtClean="0"/>
              <a:t>06.12.2024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45013AEB-6D61-463D-AA8C-AC9216F9B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E85751A2-56EF-446A-A780-1459A2895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DACFC-C4D6-49C0-8A57-4402E5AD661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30013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7ADFF66D-D874-42B0-A9FE-60D123A87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0C1E8-5774-432C-9E73-EE8503A713C5}" type="datetimeFigureOut">
              <a:rPr lang="uk-UA" smtClean="0"/>
              <a:t>06.12.2024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D180E633-47A6-4409-8078-610642FA4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3AA80CC-44B2-4B23-AE7F-72547AAC9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DACFC-C4D6-49C0-8A57-4402E5AD661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91073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7A0DFD-D8BA-46D7-BCBE-E1E380176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839B835-7754-489B-9920-9C69D0C8A7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859B7DEA-FD33-4498-960F-2A04382241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BC274E0-7F09-44CA-B56F-2ABDE9EE6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0C1E8-5774-432C-9E73-EE8503A713C5}" type="datetimeFigureOut">
              <a:rPr lang="uk-UA" smtClean="0"/>
              <a:t>06.12.2024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6EEA547C-0AFF-4093-AD81-179A7385B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F45C044A-9699-4ED9-9CF3-8DFA766AF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DACFC-C4D6-49C0-8A57-4402E5AD661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53613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E4D2DD-BE28-48A1-989D-513E92836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EE824A0C-55B6-4D43-BC76-5A6E2437D1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57633746-B724-4856-979C-6B76AAC9E9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618AC98E-0F36-4846-B348-3102889E6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0C1E8-5774-432C-9E73-EE8503A713C5}" type="datetimeFigureOut">
              <a:rPr lang="uk-UA" smtClean="0"/>
              <a:t>06.12.2024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493A1322-AD1D-486B-9CD8-18E37E5B7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83928E3B-57F4-41BD-B901-ED3D2F9B4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DACFC-C4D6-49C0-8A57-4402E5AD661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334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B51CAEA6-8768-406D-AD12-031FDAC8E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6AF295B5-6F65-4549-8B4F-DB638A8633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7EA5C94-1CB7-4118-AC8C-C46CB0C7D5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80C1E8-5774-432C-9E73-EE8503A713C5}" type="datetimeFigureOut">
              <a:rPr lang="uk-UA" smtClean="0"/>
              <a:t>06.12.2024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0CD3DEFD-1A2B-43AE-B4E7-ACB4E9E498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0238BDB0-6D10-4143-9D75-FAD6EC565B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DACFC-C4D6-49C0-8A57-4402E5AD661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7191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2.svg"/><Relationship Id="rId18" Type="http://schemas.openxmlformats.org/officeDocument/2006/relationships/image" Target="../media/image19.png"/><Relationship Id="rId26" Type="http://schemas.openxmlformats.org/officeDocument/2006/relationships/image" Target="../media/image27.svg"/><Relationship Id="rId3" Type="http://schemas.openxmlformats.org/officeDocument/2006/relationships/image" Target="../media/image28.png"/><Relationship Id="rId21" Type="http://schemas.openxmlformats.org/officeDocument/2006/relationships/image" Target="../media/image10.svg"/><Relationship Id="rId7" Type="http://schemas.openxmlformats.org/officeDocument/2006/relationships/image" Target="../media/image22.sv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5" Type="http://schemas.openxmlformats.org/officeDocument/2006/relationships/image" Target="../media/image26.png"/><Relationship Id="rId2" Type="http://schemas.openxmlformats.org/officeDocument/2006/relationships/image" Target="../media/image2.jpg"/><Relationship Id="rId16" Type="http://schemas.openxmlformats.org/officeDocument/2006/relationships/image" Target="../media/image15.png"/><Relationship Id="rId20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11" Type="http://schemas.openxmlformats.org/officeDocument/2006/relationships/image" Target="../media/image8.svg"/><Relationship Id="rId24" Type="http://schemas.openxmlformats.org/officeDocument/2006/relationships/image" Target="../media/image24.svg"/><Relationship Id="rId5" Type="http://schemas.openxmlformats.org/officeDocument/2006/relationships/image" Target="../media/image30.jpg"/><Relationship Id="rId15" Type="http://schemas.openxmlformats.org/officeDocument/2006/relationships/image" Target="../media/image18.svg"/><Relationship Id="rId23" Type="http://schemas.openxmlformats.org/officeDocument/2006/relationships/image" Target="../media/image23.png"/><Relationship Id="rId28" Type="http://schemas.openxmlformats.org/officeDocument/2006/relationships/image" Target="../media/image14.svg"/><Relationship Id="rId10" Type="http://schemas.openxmlformats.org/officeDocument/2006/relationships/image" Target="../media/image7.png"/><Relationship Id="rId19" Type="http://schemas.openxmlformats.org/officeDocument/2006/relationships/image" Target="../media/image20.svg"/><Relationship Id="rId4" Type="http://schemas.openxmlformats.org/officeDocument/2006/relationships/image" Target="../media/image29.svg"/><Relationship Id="rId9" Type="http://schemas.openxmlformats.org/officeDocument/2006/relationships/image" Target="../media/image6.svg"/><Relationship Id="rId14" Type="http://schemas.openxmlformats.org/officeDocument/2006/relationships/image" Target="../media/image17.png"/><Relationship Id="rId22" Type="http://schemas.openxmlformats.org/officeDocument/2006/relationships/image" Target="../media/image25.jpg"/><Relationship Id="rId27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0.svg"/><Relationship Id="rId18" Type="http://schemas.openxmlformats.org/officeDocument/2006/relationships/image" Target="../media/image17.png"/><Relationship Id="rId26" Type="http://schemas.openxmlformats.org/officeDocument/2006/relationships/image" Target="../media/image25.jpg"/><Relationship Id="rId3" Type="http://schemas.openxmlformats.org/officeDocument/2006/relationships/image" Target="../media/image31.jpg"/><Relationship Id="rId21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9.png"/><Relationship Id="rId17" Type="http://schemas.openxmlformats.org/officeDocument/2006/relationships/image" Target="../media/image16.svg"/><Relationship Id="rId25" Type="http://schemas.openxmlformats.org/officeDocument/2006/relationships/image" Target="../media/image22.svg"/><Relationship Id="rId2" Type="http://schemas.openxmlformats.org/officeDocument/2006/relationships/image" Target="../media/image2.jp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2.svg"/><Relationship Id="rId24" Type="http://schemas.openxmlformats.org/officeDocument/2006/relationships/image" Target="../media/image21.png"/><Relationship Id="rId5" Type="http://schemas.openxmlformats.org/officeDocument/2006/relationships/image" Target="../media/image29.svg"/><Relationship Id="rId15" Type="http://schemas.openxmlformats.org/officeDocument/2006/relationships/image" Target="../media/image14.svg"/><Relationship Id="rId23" Type="http://schemas.openxmlformats.org/officeDocument/2006/relationships/image" Target="../media/image24.svg"/><Relationship Id="rId28" Type="http://schemas.openxmlformats.org/officeDocument/2006/relationships/image" Target="../media/image27.svg"/><Relationship Id="rId10" Type="http://schemas.openxmlformats.org/officeDocument/2006/relationships/image" Target="../media/image11.png"/><Relationship Id="rId19" Type="http://schemas.openxmlformats.org/officeDocument/2006/relationships/image" Target="../media/image18.svg"/><Relationship Id="rId4" Type="http://schemas.openxmlformats.org/officeDocument/2006/relationships/image" Target="../media/image28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3.png"/><Relationship Id="rId27" Type="http://schemas.openxmlformats.org/officeDocument/2006/relationships/image" Target="../media/image2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0.svg"/><Relationship Id="rId18" Type="http://schemas.openxmlformats.org/officeDocument/2006/relationships/image" Target="../media/image17.png"/><Relationship Id="rId26" Type="http://schemas.openxmlformats.org/officeDocument/2006/relationships/image" Target="../media/image25.jpg"/><Relationship Id="rId3" Type="http://schemas.openxmlformats.org/officeDocument/2006/relationships/image" Target="../media/image28.png"/><Relationship Id="rId21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9.png"/><Relationship Id="rId17" Type="http://schemas.openxmlformats.org/officeDocument/2006/relationships/image" Target="../media/image16.svg"/><Relationship Id="rId25" Type="http://schemas.openxmlformats.org/officeDocument/2006/relationships/image" Target="../media/image22.svg"/><Relationship Id="rId2" Type="http://schemas.openxmlformats.org/officeDocument/2006/relationships/image" Target="../media/image2.jp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2.svg"/><Relationship Id="rId24" Type="http://schemas.openxmlformats.org/officeDocument/2006/relationships/image" Target="../media/image21.png"/><Relationship Id="rId5" Type="http://schemas.openxmlformats.org/officeDocument/2006/relationships/image" Target="../media/image32.jpg"/><Relationship Id="rId15" Type="http://schemas.openxmlformats.org/officeDocument/2006/relationships/image" Target="../media/image14.svg"/><Relationship Id="rId23" Type="http://schemas.openxmlformats.org/officeDocument/2006/relationships/image" Target="../media/image24.svg"/><Relationship Id="rId28" Type="http://schemas.openxmlformats.org/officeDocument/2006/relationships/image" Target="../media/image27.svg"/><Relationship Id="rId10" Type="http://schemas.openxmlformats.org/officeDocument/2006/relationships/image" Target="../media/image11.png"/><Relationship Id="rId19" Type="http://schemas.openxmlformats.org/officeDocument/2006/relationships/image" Target="../media/image18.svg"/><Relationship Id="rId4" Type="http://schemas.openxmlformats.org/officeDocument/2006/relationships/image" Target="../media/image29.sv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3.png"/><Relationship Id="rId27" Type="http://schemas.openxmlformats.org/officeDocument/2006/relationships/image" Target="../media/image26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0.svg"/><Relationship Id="rId18" Type="http://schemas.openxmlformats.org/officeDocument/2006/relationships/image" Target="../media/image17.png"/><Relationship Id="rId26" Type="http://schemas.openxmlformats.org/officeDocument/2006/relationships/image" Target="../media/image25.jpg"/><Relationship Id="rId3" Type="http://schemas.openxmlformats.org/officeDocument/2006/relationships/image" Target="../media/image28.png"/><Relationship Id="rId21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9.png"/><Relationship Id="rId17" Type="http://schemas.openxmlformats.org/officeDocument/2006/relationships/image" Target="../media/image16.svg"/><Relationship Id="rId25" Type="http://schemas.openxmlformats.org/officeDocument/2006/relationships/image" Target="../media/image22.svg"/><Relationship Id="rId2" Type="http://schemas.openxmlformats.org/officeDocument/2006/relationships/image" Target="../media/image2.jp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2.svg"/><Relationship Id="rId24" Type="http://schemas.openxmlformats.org/officeDocument/2006/relationships/image" Target="../media/image21.png"/><Relationship Id="rId5" Type="http://schemas.openxmlformats.org/officeDocument/2006/relationships/image" Target="../media/image33.jpg"/><Relationship Id="rId15" Type="http://schemas.openxmlformats.org/officeDocument/2006/relationships/image" Target="../media/image14.svg"/><Relationship Id="rId23" Type="http://schemas.openxmlformats.org/officeDocument/2006/relationships/image" Target="../media/image24.svg"/><Relationship Id="rId28" Type="http://schemas.openxmlformats.org/officeDocument/2006/relationships/image" Target="../media/image27.svg"/><Relationship Id="rId10" Type="http://schemas.openxmlformats.org/officeDocument/2006/relationships/image" Target="../media/image11.png"/><Relationship Id="rId19" Type="http://schemas.openxmlformats.org/officeDocument/2006/relationships/image" Target="../media/image18.svg"/><Relationship Id="rId4" Type="http://schemas.openxmlformats.org/officeDocument/2006/relationships/image" Target="../media/image29.sv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3.png"/><Relationship Id="rId27" Type="http://schemas.openxmlformats.org/officeDocument/2006/relationships/image" Target="../media/image26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0.svg"/><Relationship Id="rId18" Type="http://schemas.openxmlformats.org/officeDocument/2006/relationships/image" Target="../media/image17.png"/><Relationship Id="rId26" Type="http://schemas.openxmlformats.org/officeDocument/2006/relationships/image" Target="../media/image25.jpg"/><Relationship Id="rId3" Type="http://schemas.openxmlformats.org/officeDocument/2006/relationships/image" Target="../media/image28.png"/><Relationship Id="rId21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9.png"/><Relationship Id="rId17" Type="http://schemas.openxmlformats.org/officeDocument/2006/relationships/image" Target="../media/image16.svg"/><Relationship Id="rId25" Type="http://schemas.openxmlformats.org/officeDocument/2006/relationships/image" Target="../media/image22.svg"/><Relationship Id="rId2" Type="http://schemas.openxmlformats.org/officeDocument/2006/relationships/image" Target="../media/image2.jp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2.svg"/><Relationship Id="rId24" Type="http://schemas.openxmlformats.org/officeDocument/2006/relationships/image" Target="../media/image21.png"/><Relationship Id="rId5" Type="http://schemas.openxmlformats.org/officeDocument/2006/relationships/image" Target="../media/image34.jpg"/><Relationship Id="rId15" Type="http://schemas.openxmlformats.org/officeDocument/2006/relationships/image" Target="../media/image14.svg"/><Relationship Id="rId23" Type="http://schemas.openxmlformats.org/officeDocument/2006/relationships/image" Target="../media/image24.svg"/><Relationship Id="rId28" Type="http://schemas.openxmlformats.org/officeDocument/2006/relationships/image" Target="../media/image27.svg"/><Relationship Id="rId10" Type="http://schemas.openxmlformats.org/officeDocument/2006/relationships/image" Target="../media/image11.png"/><Relationship Id="rId19" Type="http://schemas.openxmlformats.org/officeDocument/2006/relationships/image" Target="../media/image18.svg"/><Relationship Id="rId4" Type="http://schemas.openxmlformats.org/officeDocument/2006/relationships/image" Target="../media/image29.sv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3.png"/><Relationship Id="rId27" Type="http://schemas.openxmlformats.org/officeDocument/2006/relationships/image" Target="../media/image26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0.svg"/><Relationship Id="rId18" Type="http://schemas.openxmlformats.org/officeDocument/2006/relationships/image" Target="../media/image17.png"/><Relationship Id="rId26" Type="http://schemas.openxmlformats.org/officeDocument/2006/relationships/image" Target="../media/image25.jpg"/><Relationship Id="rId3" Type="http://schemas.openxmlformats.org/officeDocument/2006/relationships/image" Target="../media/image28.png"/><Relationship Id="rId21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9.png"/><Relationship Id="rId17" Type="http://schemas.openxmlformats.org/officeDocument/2006/relationships/image" Target="../media/image16.svg"/><Relationship Id="rId25" Type="http://schemas.openxmlformats.org/officeDocument/2006/relationships/image" Target="../media/image22.svg"/><Relationship Id="rId2" Type="http://schemas.openxmlformats.org/officeDocument/2006/relationships/image" Target="../media/image2.jp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2.svg"/><Relationship Id="rId24" Type="http://schemas.openxmlformats.org/officeDocument/2006/relationships/image" Target="../media/image21.png"/><Relationship Id="rId5" Type="http://schemas.openxmlformats.org/officeDocument/2006/relationships/image" Target="../media/image35.jpg"/><Relationship Id="rId15" Type="http://schemas.openxmlformats.org/officeDocument/2006/relationships/image" Target="../media/image14.svg"/><Relationship Id="rId23" Type="http://schemas.openxmlformats.org/officeDocument/2006/relationships/image" Target="../media/image24.svg"/><Relationship Id="rId28" Type="http://schemas.openxmlformats.org/officeDocument/2006/relationships/image" Target="../media/image27.svg"/><Relationship Id="rId10" Type="http://schemas.openxmlformats.org/officeDocument/2006/relationships/image" Target="../media/image11.png"/><Relationship Id="rId19" Type="http://schemas.openxmlformats.org/officeDocument/2006/relationships/image" Target="../media/image18.svg"/><Relationship Id="rId4" Type="http://schemas.openxmlformats.org/officeDocument/2006/relationships/image" Target="../media/image29.sv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3.png"/><Relationship Id="rId27" Type="http://schemas.openxmlformats.org/officeDocument/2006/relationships/image" Target="../media/image26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0.svg"/><Relationship Id="rId18" Type="http://schemas.openxmlformats.org/officeDocument/2006/relationships/image" Target="../media/image17.png"/><Relationship Id="rId26" Type="http://schemas.openxmlformats.org/officeDocument/2006/relationships/image" Target="../media/image25.jpg"/><Relationship Id="rId3" Type="http://schemas.openxmlformats.org/officeDocument/2006/relationships/image" Target="../media/image28.png"/><Relationship Id="rId21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9.png"/><Relationship Id="rId17" Type="http://schemas.openxmlformats.org/officeDocument/2006/relationships/image" Target="../media/image16.svg"/><Relationship Id="rId25" Type="http://schemas.openxmlformats.org/officeDocument/2006/relationships/image" Target="../media/image22.svg"/><Relationship Id="rId2" Type="http://schemas.openxmlformats.org/officeDocument/2006/relationships/image" Target="../media/image2.jp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2.svg"/><Relationship Id="rId24" Type="http://schemas.openxmlformats.org/officeDocument/2006/relationships/image" Target="../media/image21.png"/><Relationship Id="rId5" Type="http://schemas.openxmlformats.org/officeDocument/2006/relationships/image" Target="../media/image36.jpg"/><Relationship Id="rId15" Type="http://schemas.openxmlformats.org/officeDocument/2006/relationships/image" Target="../media/image14.svg"/><Relationship Id="rId23" Type="http://schemas.openxmlformats.org/officeDocument/2006/relationships/image" Target="../media/image24.svg"/><Relationship Id="rId28" Type="http://schemas.openxmlformats.org/officeDocument/2006/relationships/image" Target="../media/image27.svg"/><Relationship Id="rId10" Type="http://schemas.openxmlformats.org/officeDocument/2006/relationships/image" Target="../media/image11.png"/><Relationship Id="rId19" Type="http://schemas.openxmlformats.org/officeDocument/2006/relationships/image" Target="../media/image18.svg"/><Relationship Id="rId4" Type="http://schemas.openxmlformats.org/officeDocument/2006/relationships/image" Target="../media/image29.sv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3.png"/><Relationship Id="rId27" Type="http://schemas.openxmlformats.org/officeDocument/2006/relationships/image" Target="../media/image26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0.svg"/><Relationship Id="rId18" Type="http://schemas.openxmlformats.org/officeDocument/2006/relationships/image" Target="../media/image17.png"/><Relationship Id="rId26" Type="http://schemas.openxmlformats.org/officeDocument/2006/relationships/image" Target="../media/image25.jpg"/><Relationship Id="rId3" Type="http://schemas.openxmlformats.org/officeDocument/2006/relationships/image" Target="../media/image28.png"/><Relationship Id="rId21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9.png"/><Relationship Id="rId17" Type="http://schemas.openxmlformats.org/officeDocument/2006/relationships/image" Target="../media/image16.svg"/><Relationship Id="rId25" Type="http://schemas.openxmlformats.org/officeDocument/2006/relationships/image" Target="../media/image22.svg"/><Relationship Id="rId2" Type="http://schemas.openxmlformats.org/officeDocument/2006/relationships/image" Target="../media/image2.jp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2.svg"/><Relationship Id="rId24" Type="http://schemas.openxmlformats.org/officeDocument/2006/relationships/image" Target="../media/image21.png"/><Relationship Id="rId5" Type="http://schemas.openxmlformats.org/officeDocument/2006/relationships/image" Target="../media/image37.jpg"/><Relationship Id="rId15" Type="http://schemas.openxmlformats.org/officeDocument/2006/relationships/image" Target="../media/image14.svg"/><Relationship Id="rId23" Type="http://schemas.openxmlformats.org/officeDocument/2006/relationships/image" Target="../media/image24.svg"/><Relationship Id="rId28" Type="http://schemas.openxmlformats.org/officeDocument/2006/relationships/image" Target="../media/image27.svg"/><Relationship Id="rId10" Type="http://schemas.openxmlformats.org/officeDocument/2006/relationships/image" Target="../media/image11.png"/><Relationship Id="rId19" Type="http://schemas.openxmlformats.org/officeDocument/2006/relationships/image" Target="../media/image18.svg"/><Relationship Id="rId4" Type="http://schemas.openxmlformats.org/officeDocument/2006/relationships/image" Target="../media/image29.sv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3.png"/><Relationship Id="rId27" Type="http://schemas.openxmlformats.org/officeDocument/2006/relationships/image" Target="../media/image26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0.svg"/><Relationship Id="rId18" Type="http://schemas.openxmlformats.org/officeDocument/2006/relationships/image" Target="../media/image17.png"/><Relationship Id="rId26" Type="http://schemas.openxmlformats.org/officeDocument/2006/relationships/image" Target="../media/image25.jpg"/><Relationship Id="rId3" Type="http://schemas.openxmlformats.org/officeDocument/2006/relationships/image" Target="../media/image28.png"/><Relationship Id="rId21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9.png"/><Relationship Id="rId17" Type="http://schemas.openxmlformats.org/officeDocument/2006/relationships/image" Target="../media/image16.svg"/><Relationship Id="rId25" Type="http://schemas.openxmlformats.org/officeDocument/2006/relationships/image" Target="../media/image22.svg"/><Relationship Id="rId2" Type="http://schemas.openxmlformats.org/officeDocument/2006/relationships/image" Target="../media/image2.jp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2.svg"/><Relationship Id="rId24" Type="http://schemas.openxmlformats.org/officeDocument/2006/relationships/image" Target="../media/image21.png"/><Relationship Id="rId5" Type="http://schemas.openxmlformats.org/officeDocument/2006/relationships/image" Target="../media/image38.jpg"/><Relationship Id="rId15" Type="http://schemas.openxmlformats.org/officeDocument/2006/relationships/image" Target="../media/image14.svg"/><Relationship Id="rId23" Type="http://schemas.openxmlformats.org/officeDocument/2006/relationships/image" Target="../media/image24.svg"/><Relationship Id="rId28" Type="http://schemas.openxmlformats.org/officeDocument/2006/relationships/image" Target="../media/image27.svg"/><Relationship Id="rId10" Type="http://schemas.openxmlformats.org/officeDocument/2006/relationships/image" Target="../media/image11.png"/><Relationship Id="rId19" Type="http://schemas.openxmlformats.org/officeDocument/2006/relationships/image" Target="../media/image18.svg"/><Relationship Id="rId4" Type="http://schemas.openxmlformats.org/officeDocument/2006/relationships/image" Target="../media/image29.sv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3.png"/><Relationship Id="rId27" Type="http://schemas.openxmlformats.org/officeDocument/2006/relationships/image" Target="../media/image26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0.svg"/><Relationship Id="rId18" Type="http://schemas.openxmlformats.org/officeDocument/2006/relationships/image" Target="../media/image17.png"/><Relationship Id="rId26" Type="http://schemas.openxmlformats.org/officeDocument/2006/relationships/image" Target="../media/image25.jpg"/><Relationship Id="rId3" Type="http://schemas.openxmlformats.org/officeDocument/2006/relationships/image" Target="../media/image28.png"/><Relationship Id="rId21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9.png"/><Relationship Id="rId17" Type="http://schemas.openxmlformats.org/officeDocument/2006/relationships/image" Target="../media/image16.svg"/><Relationship Id="rId25" Type="http://schemas.openxmlformats.org/officeDocument/2006/relationships/image" Target="../media/image22.svg"/><Relationship Id="rId2" Type="http://schemas.openxmlformats.org/officeDocument/2006/relationships/image" Target="../media/image2.jp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2.svg"/><Relationship Id="rId24" Type="http://schemas.openxmlformats.org/officeDocument/2006/relationships/image" Target="../media/image21.png"/><Relationship Id="rId5" Type="http://schemas.openxmlformats.org/officeDocument/2006/relationships/image" Target="../media/image39.jpg"/><Relationship Id="rId15" Type="http://schemas.openxmlformats.org/officeDocument/2006/relationships/image" Target="../media/image14.svg"/><Relationship Id="rId23" Type="http://schemas.openxmlformats.org/officeDocument/2006/relationships/image" Target="../media/image24.svg"/><Relationship Id="rId28" Type="http://schemas.openxmlformats.org/officeDocument/2006/relationships/image" Target="../media/image27.svg"/><Relationship Id="rId10" Type="http://schemas.openxmlformats.org/officeDocument/2006/relationships/image" Target="../media/image11.png"/><Relationship Id="rId19" Type="http://schemas.openxmlformats.org/officeDocument/2006/relationships/image" Target="../media/image18.svg"/><Relationship Id="rId4" Type="http://schemas.openxmlformats.org/officeDocument/2006/relationships/image" Target="../media/image29.sv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3.png"/><Relationship Id="rId27" Type="http://schemas.openxmlformats.org/officeDocument/2006/relationships/image" Target="../media/image2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0.svg"/><Relationship Id="rId18" Type="http://schemas.openxmlformats.org/officeDocument/2006/relationships/image" Target="../media/image17.png"/><Relationship Id="rId26" Type="http://schemas.openxmlformats.org/officeDocument/2006/relationships/image" Target="../media/image25.jpg"/><Relationship Id="rId3" Type="http://schemas.openxmlformats.org/officeDocument/2006/relationships/image" Target="../media/image28.png"/><Relationship Id="rId21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9.png"/><Relationship Id="rId17" Type="http://schemas.openxmlformats.org/officeDocument/2006/relationships/image" Target="../media/image16.svg"/><Relationship Id="rId25" Type="http://schemas.openxmlformats.org/officeDocument/2006/relationships/image" Target="../media/image22.svg"/><Relationship Id="rId2" Type="http://schemas.openxmlformats.org/officeDocument/2006/relationships/image" Target="../media/image2.jp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2.svg"/><Relationship Id="rId24" Type="http://schemas.openxmlformats.org/officeDocument/2006/relationships/image" Target="../media/image21.png"/><Relationship Id="rId5" Type="http://schemas.openxmlformats.org/officeDocument/2006/relationships/image" Target="../media/image40.jpg"/><Relationship Id="rId15" Type="http://schemas.openxmlformats.org/officeDocument/2006/relationships/image" Target="../media/image14.svg"/><Relationship Id="rId23" Type="http://schemas.openxmlformats.org/officeDocument/2006/relationships/image" Target="../media/image24.svg"/><Relationship Id="rId28" Type="http://schemas.openxmlformats.org/officeDocument/2006/relationships/image" Target="../media/image27.svg"/><Relationship Id="rId10" Type="http://schemas.openxmlformats.org/officeDocument/2006/relationships/image" Target="../media/image11.png"/><Relationship Id="rId19" Type="http://schemas.openxmlformats.org/officeDocument/2006/relationships/image" Target="../media/image18.svg"/><Relationship Id="rId4" Type="http://schemas.openxmlformats.org/officeDocument/2006/relationships/image" Target="../media/image29.sv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3.png"/><Relationship Id="rId27" Type="http://schemas.openxmlformats.org/officeDocument/2006/relationships/image" Target="../media/image26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0.svg"/><Relationship Id="rId18" Type="http://schemas.openxmlformats.org/officeDocument/2006/relationships/image" Target="../media/image17.png"/><Relationship Id="rId26" Type="http://schemas.openxmlformats.org/officeDocument/2006/relationships/image" Target="../media/image25.jpg"/><Relationship Id="rId3" Type="http://schemas.openxmlformats.org/officeDocument/2006/relationships/image" Target="../media/image28.png"/><Relationship Id="rId21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9.png"/><Relationship Id="rId17" Type="http://schemas.openxmlformats.org/officeDocument/2006/relationships/image" Target="../media/image16.svg"/><Relationship Id="rId25" Type="http://schemas.openxmlformats.org/officeDocument/2006/relationships/image" Target="../media/image22.svg"/><Relationship Id="rId2" Type="http://schemas.openxmlformats.org/officeDocument/2006/relationships/image" Target="../media/image2.jp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2.svg"/><Relationship Id="rId24" Type="http://schemas.openxmlformats.org/officeDocument/2006/relationships/image" Target="../media/image21.png"/><Relationship Id="rId5" Type="http://schemas.openxmlformats.org/officeDocument/2006/relationships/image" Target="../media/image41.jpg"/><Relationship Id="rId15" Type="http://schemas.openxmlformats.org/officeDocument/2006/relationships/image" Target="../media/image14.svg"/><Relationship Id="rId23" Type="http://schemas.openxmlformats.org/officeDocument/2006/relationships/image" Target="../media/image24.svg"/><Relationship Id="rId28" Type="http://schemas.openxmlformats.org/officeDocument/2006/relationships/image" Target="../media/image27.svg"/><Relationship Id="rId10" Type="http://schemas.openxmlformats.org/officeDocument/2006/relationships/image" Target="../media/image11.png"/><Relationship Id="rId19" Type="http://schemas.openxmlformats.org/officeDocument/2006/relationships/image" Target="../media/image18.svg"/><Relationship Id="rId4" Type="http://schemas.openxmlformats.org/officeDocument/2006/relationships/image" Target="../media/image29.sv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3.png"/><Relationship Id="rId27" Type="http://schemas.openxmlformats.org/officeDocument/2006/relationships/image" Target="../media/image26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0.svg"/><Relationship Id="rId18" Type="http://schemas.openxmlformats.org/officeDocument/2006/relationships/image" Target="../media/image17.png"/><Relationship Id="rId26" Type="http://schemas.openxmlformats.org/officeDocument/2006/relationships/image" Target="../media/image25.jpg"/><Relationship Id="rId3" Type="http://schemas.openxmlformats.org/officeDocument/2006/relationships/image" Target="../media/image28.png"/><Relationship Id="rId21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9.png"/><Relationship Id="rId17" Type="http://schemas.openxmlformats.org/officeDocument/2006/relationships/image" Target="../media/image16.svg"/><Relationship Id="rId25" Type="http://schemas.openxmlformats.org/officeDocument/2006/relationships/image" Target="../media/image22.svg"/><Relationship Id="rId2" Type="http://schemas.openxmlformats.org/officeDocument/2006/relationships/image" Target="../media/image2.jp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2.svg"/><Relationship Id="rId24" Type="http://schemas.openxmlformats.org/officeDocument/2006/relationships/image" Target="../media/image21.png"/><Relationship Id="rId5" Type="http://schemas.openxmlformats.org/officeDocument/2006/relationships/image" Target="../media/image42.jpg"/><Relationship Id="rId15" Type="http://schemas.openxmlformats.org/officeDocument/2006/relationships/image" Target="../media/image14.svg"/><Relationship Id="rId23" Type="http://schemas.openxmlformats.org/officeDocument/2006/relationships/image" Target="../media/image24.svg"/><Relationship Id="rId28" Type="http://schemas.openxmlformats.org/officeDocument/2006/relationships/image" Target="../media/image27.svg"/><Relationship Id="rId10" Type="http://schemas.openxmlformats.org/officeDocument/2006/relationships/image" Target="../media/image11.png"/><Relationship Id="rId19" Type="http://schemas.openxmlformats.org/officeDocument/2006/relationships/image" Target="../media/image18.svg"/><Relationship Id="rId4" Type="http://schemas.openxmlformats.org/officeDocument/2006/relationships/image" Target="../media/image29.sv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3.png"/><Relationship Id="rId27" Type="http://schemas.openxmlformats.org/officeDocument/2006/relationships/image" Target="../media/image26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0.svg"/><Relationship Id="rId18" Type="http://schemas.openxmlformats.org/officeDocument/2006/relationships/image" Target="../media/image17.png"/><Relationship Id="rId26" Type="http://schemas.openxmlformats.org/officeDocument/2006/relationships/image" Target="../media/image25.jpg"/><Relationship Id="rId3" Type="http://schemas.openxmlformats.org/officeDocument/2006/relationships/image" Target="../media/image28.png"/><Relationship Id="rId21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9.png"/><Relationship Id="rId17" Type="http://schemas.openxmlformats.org/officeDocument/2006/relationships/image" Target="../media/image16.svg"/><Relationship Id="rId25" Type="http://schemas.openxmlformats.org/officeDocument/2006/relationships/image" Target="../media/image22.svg"/><Relationship Id="rId2" Type="http://schemas.openxmlformats.org/officeDocument/2006/relationships/image" Target="../media/image2.jp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2.svg"/><Relationship Id="rId24" Type="http://schemas.openxmlformats.org/officeDocument/2006/relationships/image" Target="../media/image21.png"/><Relationship Id="rId5" Type="http://schemas.openxmlformats.org/officeDocument/2006/relationships/image" Target="../media/image43.jpg"/><Relationship Id="rId15" Type="http://schemas.openxmlformats.org/officeDocument/2006/relationships/image" Target="../media/image14.svg"/><Relationship Id="rId23" Type="http://schemas.openxmlformats.org/officeDocument/2006/relationships/image" Target="../media/image24.svg"/><Relationship Id="rId28" Type="http://schemas.openxmlformats.org/officeDocument/2006/relationships/image" Target="../media/image27.svg"/><Relationship Id="rId10" Type="http://schemas.openxmlformats.org/officeDocument/2006/relationships/image" Target="../media/image11.png"/><Relationship Id="rId19" Type="http://schemas.openxmlformats.org/officeDocument/2006/relationships/image" Target="../media/image18.svg"/><Relationship Id="rId4" Type="http://schemas.openxmlformats.org/officeDocument/2006/relationships/image" Target="../media/image29.sv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3.png"/><Relationship Id="rId27" Type="http://schemas.openxmlformats.org/officeDocument/2006/relationships/image" Target="../media/image26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0.svg"/><Relationship Id="rId18" Type="http://schemas.openxmlformats.org/officeDocument/2006/relationships/image" Target="../media/image17.png"/><Relationship Id="rId26" Type="http://schemas.openxmlformats.org/officeDocument/2006/relationships/image" Target="../media/image25.jpg"/><Relationship Id="rId3" Type="http://schemas.openxmlformats.org/officeDocument/2006/relationships/image" Target="../media/image28.png"/><Relationship Id="rId21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9.png"/><Relationship Id="rId17" Type="http://schemas.openxmlformats.org/officeDocument/2006/relationships/image" Target="../media/image16.svg"/><Relationship Id="rId25" Type="http://schemas.openxmlformats.org/officeDocument/2006/relationships/image" Target="../media/image22.svg"/><Relationship Id="rId2" Type="http://schemas.openxmlformats.org/officeDocument/2006/relationships/image" Target="../media/image2.jp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2.svg"/><Relationship Id="rId24" Type="http://schemas.openxmlformats.org/officeDocument/2006/relationships/image" Target="../media/image21.png"/><Relationship Id="rId5" Type="http://schemas.openxmlformats.org/officeDocument/2006/relationships/image" Target="../media/image44.jpg"/><Relationship Id="rId15" Type="http://schemas.openxmlformats.org/officeDocument/2006/relationships/image" Target="../media/image14.svg"/><Relationship Id="rId23" Type="http://schemas.openxmlformats.org/officeDocument/2006/relationships/image" Target="../media/image24.svg"/><Relationship Id="rId28" Type="http://schemas.openxmlformats.org/officeDocument/2006/relationships/image" Target="../media/image27.svg"/><Relationship Id="rId10" Type="http://schemas.openxmlformats.org/officeDocument/2006/relationships/image" Target="../media/image11.png"/><Relationship Id="rId19" Type="http://schemas.openxmlformats.org/officeDocument/2006/relationships/image" Target="../media/image18.svg"/><Relationship Id="rId4" Type="http://schemas.openxmlformats.org/officeDocument/2006/relationships/image" Target="../media/image29.sv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3.png"/><Relationship Id="rId27" Type="http://schemas.openxmlformats.org/officeDocument/2006/relationships/image" Target="../media/image26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0.svg"/><Relationship Id="rId18" Type="http://schemas.openxmlformats.org/officeDocument/2006/relationships/image" Target="../media/image17.png"/><Relationship Id="rId26" Type="http://schemas.openxmlformats.org/officeDocument/2006/relationships/image" Target="../media/image25.jpg"/><Relationship Id="rId3" Type="http://schemas.openxmlformats.org/officeDocument/2006/relationships/image" Target="../media/image28.png"/><Relationship Id="rId21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9.png"/><Relationship Id="rId17" Type="http://schemas.openxmlformats.org/officeDocument/2006/relationships/image" Target="../media/image16.svg"/><Relationship Id="rId25" Type="http://schemas.openxmlformats.org/officeDocument/2006/relationships/image" Target="../media/image22.svg"/><Relationship Id="rId2" Type="http://schemas.openxmlformats.org/officeDocument/2006/relationships/image" Target="../media/image2.jp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2.svg"/><Relationship Id="rId24" Type="http://schemas.openxmlformats.org/officeDocument/2006/relationships/image" Target="../media/image21.png"/><Relationship Id="rId5" Type="http://schemas.openxmlformats.org/officeDocument/2006/relationships/image" Target="../media/image45.jpg"/><Relationship Id="rId15" Type="http://schemas.openxmlformats.org/officeDocument/2006/relationships/image" Target="../media/image14.svg"/><Relationship Id="rId23" Type="http://schemas.openxmlformats.org/officeDocument/2006/relationships/image" Target="../media/image24.svg"/><Relationship Id="rId28" Type="http://schemas.openxmlformats.org/officeDocument/2006/relationships/image" Target="../media/image27.svg"/><Relationship Id="rId10" Type="http://schemas.openxmlformats.org/officeDocument/2006/relationships/image" Target="../media/image11.png"/><Relationship Id="rId19" Type="http://schemas.openxmlformats.org/officeDocument/2006/relationships/image" Target="../media/image18.svg"/><Relationship Id="rId4" Type="http://schemas.openxmlformats.org/officeDocument/2006/relationships/image" Target="../media/image29.sv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3.png"/><Relationship Id="rId27" Type="http://schemas.openxmlformats.org/officeDocument/2006/relationships/image" Target="../media/image26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0.svg"/><Relationship Id="rId18" Type="http://schemas.openxmlformats.org/officeDocument/2006/relationships/image" Target="../media/image17.png"/><Relationship Id="rId26" Type="http://schemas.openxmlformats.org/officeDocument/2006/relationships/image" Target="../media/image25.jpg"/><Relationship Id="rId3" Type="http://schemas.openxmlformats.org/officeDocument/2006/relationships/image" Target="../media/image28.png"/><Relationship Id="rId21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9.png"/><Relationship Id="rId17" Type="http://schemas.openxmlformats.org/officeDocument/2006/relationships/image" Target="../media/image16.svg"/><Relationship Id="rId25" Type="http://schemas.openxmlformats.org/officeDocument/2006/relationships/image" Target="../media/image22.svg"/><Relationship Id="rId2" Type="http://schemas.openxmlformats.org/officeDocument/2006/relationships/image" Target="../media/image2.jp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2.svg"/><Relationship Id="rId24" Type="http://schemas.openxmlformats.org/officeDocument/2006/relationships/image" Target="../media/image21.png"/><Relationship Id="rId5" Type="http://schemas.openxmlformats.org/officeDocument/2006/relationships/image" Target="../media/image46.jpg"/><Relationship Id="rId15" Type="http://schemas.openxmlformats.org/officeDocument/2006/relationships/image" Target="../media/image14.svg"/><Relationship Id="rId23" Type="http://schemas.openxmlformats.org/officeDocument/2006/relationships/image" Target="../media/image24.svg"/><Relationship Id="rId28" Type="http://schemas.openxmlformats.org/officeDocument/2006/relationships/image" Target="../media/image27.svg"/><Relationship Id="rId10" Type="http://schemas.openxmlformats.org/officeDocument/2006/relationships/image" Target="../media/image11.png"/><Relationship Id="rId19" Type="http://schemas.openxmlformats.org/officeDocument/2006/relationships/image" Target="../media/image18.svg"/><Relationship Id="rId4" Type="http://schemas.openxmlformats.org/officeDocument/2006/relationships/image" Target="../media/image29.sv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3.png"/><Relationship Id="rId27" Type="http://schemas.openxmlformats.org/officeDocument/2006/relationships/image" Target="../media/image26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0.svg"/><Relationship Id="rId18" Type="http://schemas.openxmlformats.org/officeDocument/2006/relationships/image" Target="../media/image17.png"/><Relationship Id="rId26" Type="http://schemas.openxmlformats.org/officeDocument/2006/relationships/image" Target="../media/image25.jpg"/><Relationship Id="rId3" Type="http://schemas.openxmlformats.org/officeDocument/2006/relationships/image" Target="../media/image28.png"/><Relationship Id="rId21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9.png"/><Relationship Id="rId17" Type="http://schemas.openxmlformats.org/officeDocument/2006/relationships/image" Target="../media/image16.svg"/><Relationship Id="rId25" Type="http://schemas.openxmlformats.org/officeDocument/2006/relationships/image" Target="../media/image22.svg"/><Relationship Id="rId2" Type="http://schemas.openxmlformats.org/officeDocument/2006/relationships/image" Target="../media/image2.jp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2.svg"/><Relationship Id="rId24" Type="http://schemas.openxmlformats.org/officeDocument/2006/relationships/image" Target="../media/image21.png"/><Relationship Id="rId5" Type="http://schemas.openxmlformats.org/officeDocument/2006/relationships/image" Target="../media/image47.jpg"/><Relationship Id="rId15" Type="http://schemas.openxmlformats.org/officeDocument/2006/relationships/image" Target="../media/image14.svg"/><Relationship Id="rId23" Type="http://schemas.openxmlformats.org/officeDocument/2006/relationships/image" Target="../media/image24.svg"/><Relationship Id="rId28" Type="http://schemas.openxmlformats.org/officeDocument/2006/relationships/image" Target="../media/image27.svg"/><Relationship Id="rId10" Type="http://schemas.openxmlformats.org/officeDocument/2006/relationships/image" Target="../media/image11.png"/><Relationship Id="rId19" Type="http://schemas.openxmlformats.org/officeDocument/2006/relationships/image" Target="../media/image18.svg"/><Relationship Id="rId4" Type="http://schemas.openxmlformats.org/officeDocument/2006/relationships/image" Target="../media/image29.sv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3.png"/><Relationship Id="rId27" Type="http://schemas.openxmlformats.org/officeDocument/2006/relationships/image" Target="../media/image26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0.svg"/><Relationship Id="rId18" Type="http://schemas.openxmlformats.org/officeDocument/2006/relationships/image" Target="../media/image17.png"/><Relationship Id="rId26" Type="http://schemas.openxmlformats.org/officeDocument/2006/relationships/image" Target="../media/image25.jpg"/><Relationship Id="rId3" Type="http://schemas.openxmlformats.org/officeDocument/2006/relationships/image" Target="../media/image28.png"/><Relationship Id="rId21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9.png"/><Relationship Id="rId17" Type="http://schemas.openxmlformats.org/officeDocument/2006/relationships/image" Target="../media/image16.svg"/><Relationship Id="rId25" Type="http://schemas.openxmlformats.org/officeDocument/2006/relationships/image" Target="../media/image22.svg"/><Relationship Id="rId2" Type="http://schemas.openxmlformats.org/officeDocument/2006/relationships/image" Target="../media/image2.jp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2.svg"/><Relationship Id="rId24" Type="http://schemas.openxmlformats.org/officeDocument/2006/relationships/image" Target="../media/image21.png"/><Relationship Id="rId5" Type="http://schemas.openxmlformats.org/officeDocument/2006/relationships/image" Target="../media/image48.jpg"/><Relationship Id="rId15" Type="http://schemas.openxmlformats.org/officeDocument/2006/relationships/image" Target="../media/image14.svg"/><Relationship Id="rId23" Type="http://schemas.openxmlformats.org/officeDocument/2006/relationships/image" Target="../media/image24.svg"/><Relationship Id="rId28" Type="http://schemas.openxmlformats.org/officeDocument/2006/relationships/image" Target="../media/image27.svg"/><Relationship Id="rId10" Type="http://schemas.openxmlformats.org/officeDocument/2006/relationships/image" Target="../media/image11.png"/><Relationship Id="rId19" Type="http://schemas.openxmlformats.org/officeDocument/2006/relationships/image" Target="../media/image18.svg"/><Relationship Id="rId4" Type="http://schemas.openxmlformats.org/officeDocument/2006/relationships/image" Target="../media/image29.sv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3.png"/><Relationship Id="rId27" Type="http://schemas.openxmlformats.org/officeDocument/2006/relationships/image" Target="../media/image26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0.svg"/><Relationship Id="rId18" Type="http://schemas.openxmlformats.org/officeDocument/2006/relationships/image" Target="../media/image17.png"/><Relationship Id="rId26" Type="http://schemas.openxmlformats.org/officeDocument/2006/relationships/image" Target="../media/image25.jpg"/><Relationship Id="rId3" Type="http://schemas.openxmlformats.org/officeDocument/2006/relationships/image" Target="../media/image28.png"/><Relationship Id="rId21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9.png"/><Relationship Id="rId17" Type="http://schemas.openxmlformats.org/officeDocument/2006/relationships/image" Target="../media/image16.svg"/><Relationship Id="rId25" Type="http://schemas.openxmlformats.org/officeDocument/2006/relationships/image" Target="../media/image22.svg"/><Relationship Id="rId2" Type="http://schemas.openxmlformats.org/officeDocument/2006/relationships/image" Target="../media/image2.jp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2.svg"/><Relationship Id="rId24" Type="http://schemas.openxmlformats.org/officeDocument/2006/relationships/image" Target="../media/image21.png"/><Relationship Id="rId5" Type="http://schemas.openxmlformats.org/officeDocument/2006/relationships/image" Target="../media/image49.jpg"/><Relationship Id="rId15" Type="http://schemas.openxmlformats.org/officeDocument/2006/relationships/image" Target="../media/image14.svg"/><Relationship Id="rId23" Type="http://schemas.openxmlformats.org/officeDocument/2006/relationships/image" Target="../media/image24.svg"/><Relationship Id="rId28" Type="http://schemas.openxmlformats.org/officeDocument/2006/relationships/image" Target="../media/image27.svg"/><Relationship Id="rId10" Type="http://schemas.openxmlformats.org/officeDocument/2006/relationships/image" Target="../media/image11.png"/><Relationship Id="rId19" Type="http://schemas.openxmlformats.org/officeDocument/2006/relationships/image" Target="../media/image18.svg"/><Relationship Id="rId4" Type="http://schemas.openxmlformats.org/officeDocument/2006/relationships/image" Target="../media/image29.sv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3.png"/><Relationship Id="rId27" Type="http://schemas.openxmlformats.org/officeDocument/2006/relationships/image" Target="../media/image2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0.svg"/><Relationship Id="rId18" Type="http://schemas.openxmlformats.org/officeDocument/2006/relationships/image" Target="../media/image17.png"/><Relationship Id="rId26" Type="http://schemas.openxmlformats.org/officeDocument/2006/relationships/image" Target="../media/image25.jpg"/><Relationship Id="rId3" Type="http://schemas.openxmlformats.org/officeDocument/2006/relationships/image" Target="../media/image28.png"/><Relationship Id="rId21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9.png"/><Relationship Id="rId17" Type="http://schemas.openxmlformats.org/officeDocument/2006/relationships/image" Target="../media/image16.svg"/><Relationship Id="rId25" Type="http://schemas.openxmlformats.org/officeDocument/2006/relationships/image" Target="../media/image22.svg"/><Relationship Id="rId2" Type="http://schemas.openxmlformats.org/officeDocument/2006/relationships/image" Target="../media/image2.jp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2.svg"/><Relationship Id="rId24" Type="http://schemas.openxmlformats.org/officeDocument/2006/relationships/image" Target="../media/image21.png"/><Relationship Id="rId5" Type="http://schemas.openxmlformats.org/officeDocument/2006/relationships/image" Target="../media/image50.jpg"/><Relationship Id="rId15" Type="http://schemas.openxmlformats.org/officeDocument/2006/relationships/image" Target="../media/image14.svg"/><Relationship Id="rId23" Type="http://schemas.openxmlformats.org/officeDocument/2006/relationships/image" Target="../media/image24.svg"/><Relationship Id="rId28" Type="http://schemas.openxmlformats.org/officeDocument/2006/relationships/image" Target="../media/image27.svg"/><Relationship Id="rId10" Type="http://schemas.openxmlformats.org/officeDocument/2006/relationships/image" Target="../media/image11.png"/><Relationship Id="rId19" Type="http://schemas.openxmlformats.org/officeDocument/2006/relationships/image" Target="../media/image18.svg"/><Relationship Id="rId4" Type="http://schemas.openxmlformats.org/officeDocument/2006/relationships/image" Target="../media/image29.sv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3.png"/><Relationship Id="rId27" Type="http://schemas.openxmlformats.org/officeDocument/2006/relationships/image" Target="../media/image26.pn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0.svg"/><Relationship Id="rId18" Type="http://schemas.openxmlformats.org/officeDocument/2006/relationships/image" Target="../media/image17.png"/><Relationship Id="rId26" Type="http://schemas.openxmlformats.org/officeDocument/2006/relationships/image" Target="../media/image25.jpg"/><Relationship Id="rId3" Type="http://schemas.openxmlformats.org/officeDocument/2006/relationships/image" Target="../media/image28.png"/><Relationship Id="rId21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9.png"/><Relationship Id="rId17" Type="http://schemas.openxmlformats.org/officeDocument/2006/relationships/image" Target="../media/image16.svg"/><Relationship Id="rId25" Type="http://schemas.openxmlformats.org/officeDocument/2006/relationships/image" Target="../media/image22.svg"/><Relationship Id="rId2" Type="http://schemas.openxmlformats.org/officeDocument/2006/relationships/image" Target="../media/image2.jp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2.svg"/><Relationship Id="rId24" Type="http://schemas.openxmlformats.org/officeDocument/2006/relationships/image" Target="../media/image21.png"/><Relationship Id="rId5" Type="http://schemas.openxmlformats.org/officeDocument/2006/relationships/image" Target="../media/image51.jpg"/><Relationship Id="rId15" Type="http://schemas.openxmlformats.org/officeDocument/2006/relationships/image" Target="../media/image14.svg"/><Relationship Id="rId23" Type="http://schemas.openxmlformats.org/officeDocument/2006/relationships/image" Target="../media/image24.svg"/><Relationship Id="rId28" Type="http://schemas.openxmlformats.org/officeDocument/2006/relationships/image" Target="../media/image27.svg"/><Relationship Id="rId10" Type="http://schemas.openxmlformats.org/officeDocument/2006/relationships/image" Target="../media/image11.png"/><Relationship Id="rId19" Type="http://schemas.openxmlformats.org/officeDocument/2006/relationships/image" Target="../media/image18.svg"/><Relationship Id="rId4" Type="http://schemas.openxmlformats.org/officeDocument/2006/relationships/image" Target="../media/image29.sv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3.png"/><Relationship Id="rId27" Type="http://schemas.openxmlformats.org/officeDocument/2006/relationships/image" Target="../media/image26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0.svg"/><Relationship Id="rId18" Type="http://schemas.openxmlformats.org/officeDocument/2006/relationships/image" Target="../media/image17.png"/><Relationship Id="rId26" Type="http://schemas.openxmlformats.org/officeDocument/2006/relationships/image" Target="../media/image25.jpg"/><Relationship Id="rId3" Type="http://schemas.openxmlformats.org/officeDocument/2006/relationships/image" Target="../media/image28.png"/><Relationship Id="rId21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9.png"/><Relationship Id="rId17" Type="http://schemas.openxmlformats.org/officeDocument/2006/relationships/image" Target="../media/image16.svg"/><Relationship Id="rId25" Type="http://schemas.openxmlformats.org/officeDocument/2006/relationships/image" Target="../media/image22.svg"/><Relationship Id="rId2" Type="http://schemas.openxmlformats.org/officeDocument/2006/relationships/image" Target="../media/image2.jp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2.svg"/><Relationship Id="rId24" Type="http://schemas.openxmlformats.org/officeDocument/2006/relationships/image" Target="../media/image21.png"/><Relationship Id="rId5" Type="http://schemas.openxmlformats.org/officeDocument/2006/relationships/image" Target="../media/image52.jpg"/><Relationship Id="rId15" Type="http://schemas.openxmlformats.org/officeDocument/2006/relationships/image" Target="../media/image14.svg"/><Relationship Id="rId23" Type="http://schemas.openxmlformats.org/officeDocument/2006/relationships/image" Target="../media/image24.svg"/><Relationship Id="rId28" Type="http://schemas.openxmlformats.org/officeDocument/2006/relationships/image" Target="../media/image27.svg"/><Relationship Id="rId10" Type="http://schemas.openxmlformats.org/officeDocument/2006/relationships/image" Target="../media/image11.png"/><Relationship Id="rId19" Type="http://schemas.openxmlformats.org/officeDocument/2006/relationships/image" Target="../media/image18.svg"/><Relationship Id="rId4" Type="http://schemas.openxmlformats.org/officeDocument/2006/relationships/image" Target="../media/image29.sv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3.png"/><Relationship Id="rId27" Type="http://schemas.openxmlformats.org/officeDocument/2006/relationships/image" Target="../media/image26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s://mcsc.gov.ua/biblioteky/diyalnist-bibliotek-v-umovah-vijny/-" TargetMode="External"/><Relationship Id="rId2" Type="http://schemas.openxmlformats.org/officeDocument/2006/relationships/hyperlink" Target="https://decentralization.ua/state?sort_direction=&amp;sort_by=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ula.org.ua/novyny-ta-podii/novyny/5142-pidsumkova-zustrich-za-proiektom-rozvytok-spromozhnosti-bibliotek-khabiv-tsyfrovoi-osvity-26-27-zhovtnia-2023-roku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13" Type="http://schemas.openxmlformats.org/officeDocument/2006/relationships/image" Target="../media/image13.png"/><Relationship Id="rId18" Type="http://schemas.openxmlformats.org/officeDocument/2006/relationships/image" Target="../media/image18.svg"/><Relationship Id="rId26" Type="http://schemas.openxmlformats.org/officeDocument/2006/relationships/image" Target="../media/image26.png"/><Relationship Id="rId3" Type="http://schemas.microsoft.com/office/2007/relationships/hdphoto" Target="../media/hdphoto1.wdp"/><Relationship Id="rId21" Type="http://schemas.openxmlformats.org/officeDocument/2006/relationships/image" Target="../media/image21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17" Type="http://schemas.openxmlformats.org/officeDocument/2006/relationships/image" Target="../media/image17.png"/><Relationship Id="rId25" Type="http://schemas.openxmlformats.org/officeDocument/2006/relationships/image" Target="../media/image25.jpg"/><Relationship Id="rId2" Type="http://schemas.openxmlformats.org/officeDocument/2006/relationships/image" Target="../media/image3.png"/><Relationship Id="rId16" Type="http://schemas.openxmlformats.org/officeDocument/2006/relationships/image" Target="../media/image16.svg"/><Relationship Id="rId20" Type="http://schemas.openxmlformats.org/officeDocument/2006/relationships/image" Target="../media/image20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24" Type="http://schemas.openxmlformats.org/officeDocument/2006/relationships/image" Target="../media/image24.sv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23" Type="http://schemas.openxmlformats.org/officeDocument/2006/relationships/image" Target="../media/image23.png"/><Relationship Id="rId10" Type="http://schemas.openxmlformats.org/officeDocument/2006/relationships/image" Target="../media/image10.svg"/><Relationship Id="rId19" Type="http://schemas.openxmlformats.org/officeDocument/2006/relationships/image" Target="../media/image19.png"/><Relationship Id="rId4" Type="http://schemas.openxmlformats.org/officeDocument/2006/relationships/image" Target="../media/image4.jpg"/><Relationship Id="rId9" Type="http://schemas.openxmlformats.org/officeDocument/2006/relationships/image" Target="../media/image9.png"/><Relationship Id="rId14" Type="http://schemas.openxmlformats.org/officeDocument/2006/relationships/image" Target="../media/image14.svg"/><Relationship Id="rId22" Type="http://schemas.openxmlformats.org/officeDocument/2006/relationships/image" Target="../media/image22.svg"/><Relationship Id="rId27" Type="http://schemas.openxmlformats.org/officeDocument/2006/relationships/image" Target="../media/image2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CDBD34C-AD62-43A0-83EA-3B402621F0B0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7686" y="795258"/>
            <a:ext cx="9690420" cy="59245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4F9675E-7403-4E34-B71F-3773EEC34A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94" y="138192"/>
            <a:ext cx="11163299" cy="1943100"/>
          </a:xfrm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>
            <a:noAutofit/>
          </a:bodyPr>
          <a:lstStyle/>
          <a:p>
            <a:pPr algn="l"/>
            <a:r>
              <a:rPr lang="uk-U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DD00"/>
                </a:highlight>
                <a:latin typeface="Bahnschrift SemiBold Condensed" panose="020B0502040204020203" pitchFamily="34" charset="0"/>
              </a:rPr>
              <a:t>МЕРЕЖА ПУБЛІЧНИХ БІБЛІОТЕК УКРАЇНИ </a:t>
            </a:r>
            <a:br>
              <a:rPr lang="uk-U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DD00"/>
                </a:highlight>
                <a:latin typeface="Bahnschrift SemiBold Condensed" panose="020B0502040204020203" pitchFamily="34" charset="0"/>
              </a:rPr>
            </a:br>
            <a:r>
              <a:rPr lang="uk-U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DD00"/>
                </a:highlight>
                <a:latin typeface="Bahnschrift SemiBold Condensed" panose="020B0502040204020203" pitchFamily="34" charset="0"/>
              </a:rPr>
              <a:t>У 2023 РОЦІ: АНАЛІЗ СТАНУ</a:t>
            </a:r>
          </a:p>
        </p:txBody>
      </p:sp>
    </p:spTree>
    <p:extLst>
      <p:ext uri="{BB962C8B-B14F-4D97-AF65-F5344CB8AC3E}">
        <p14:creationId xmlns:p14="http://schemas.microsoft.com/office/powerpoint/2010/main" val="39652881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F16ECC-31BA-410F-A3B8-679357B4F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1305" y="220473"/>
            <a:ext cx="4584459" cy="638872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DD00"/>
                </a:highlight>
                <a:latin typeface="Bahnschrift SemiBold Condensed" panose="020B0502040204020203" pitchFamily="34" charset="0"/>
              </a:rPr>
              <a:t>ВІННИЦЬКА ОБЛАСТЬ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FED1109E-12C6-4E88-91EF-18944F332046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620" y="900789"/>
            <a:ext cx="5219430" cy="3076575"/>
          </a:xfrm>
          <a:prstGeom prst="rect">
            <a:avLst/>
          </a:prstGeom>
        </p:spPr>
      </p:pic>
      <p:pic>
        <p:nvPicPr>
          <p:cNvPr id="9" name="Графіка 8" descr="Marker with solid fill">
            <a:extLst>
              <a:ext uri="{FF2B5EF4-FFF2-40B4-BE49-F238E27FC236}">
                <a16:creationId xmlns:a16="http://schemas.microsoft.com/office/drawing/2014/main" id="{0C599673-5198-43F9-957B-F7E99EB0FD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529846" y="1699503"/>
            <a:ext cx="980282" cy="98028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BA8872F-3D6C-40E5-ABA1-A9F11C46153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045" y="131431"/>
            <a:ext cx="799144" cy="998929"/>
          </a:xfrm>
          <a:prstGeom prst="rect">
            <a:avLst/>
          </a:prstGeom>
        </p:spPr>
      </p:pic>
      <p:pic>
        <p:nvPicPr>
          <p:cNvPr id="13" name="Графіка 12" descr="Books with solid fill">
            <a:extLst>
              <a:ext uri="{FF2B5EF4-FFF2-40B4-BE49-F238E27FC236}">
                <a16:creationId xmlns:a16="http://schemas.microsoft.com/office/drawing/2014/main" id="{555BDFB5-77E0-427C-9416-A4111329AD8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330852" y="4387014"/>
            <a:ext cx="729641" cy="729641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AC0E33EC-FD89-4386-9EB5-934CCE30AC4B}"/>
              </a:ext>
            </a:extLst>
          </p:cNvPr>
          <p:cNvSpPr txBox="1"/>
          <p:nvPr/>
        </p:nvSpPr>
        <p:spPr>
          <a:xfrm>
            <a:off x="7186427" y="131431"/>
            <a:ext cx="4850424" cy="5847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798 ПУБЛІЧНИХ БІБЛІОТЕК:, УСЬОГО:</a:t>
            </a:r>
          </a:p>
          <a:p>
            <a:endParaRPr lang="uk-UA" sz="800" kern="100" dirty="0">
              <a:solidFill>
                <a:srgbClr val="0070C0"/>
              </a:solidFill>
              <a:effectLst/>
              <a:highlight>
                <a:srgbClr val="FFDD00"/>
              </a:highlight>
              <a:latin typeface="Bahnschrift SemiBold Condensed" panose="020B0502040204020203" pitchFamily="34" charset="0"/>
              <a:ea typeface="Aptos"/>
              <a:cs typeface="Times New Roman" panose="02020603050405020304" pitchFamily="18" charset="0"/>
            </a:endParaRPr>
          </a:p>
          <a:p>
            <a:endParaRPr lang="uk-UA" sz="800" kern="100" dirty="0">
              <a:solidFill>
                <a:srgbClr val="0070C0"/>
              </a:solidFill>
              <a:highlight>
                <a:srgbClr val="FFDD00"/>
              </a:highlight>
              <a:latin typeface="Bahnschrift SemiBold Condensed" panose="020B0502040204020203" pitchFamily="34" charset="0"/>
              <a:ea typeface="Aptos"/>
              <a:cs typeface="Times New Roman" panose="02020603050405020304" pitchFamily="18" charset="0"/>
            </a:endParaRPr>
          </a:p>
          <a:p>
            <a:endParaRPr lang="uk-UA" sz="800" kern="100" dirty="0">
              <a:solidFill>
                <a:srgbClr val="0070C0"/>
              </a:solidFill>
              <a:effectLst/>
              <a:highlight>
                <a:srgbClr val="FFDD00"/>
              </a:highlight>
              <a:latin typeface="Bahnschrift SemiBold Condensed" panose="020B0502040204020203" pitchFamily="34" charset="0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за юридичним статусом:</a:t>
            </a: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148 (18,5%) бібліотеки</a:t>
            </a: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588 (73,8%) відокремлені структурні підрозділи бібліотек  (філії)</a:t>
            </a: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62 (7,8%) структурні підрозділи інших закладів культури</a:t>
            </a: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за значенням:</a:t>
            </a: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 (0,3 %) обласні</a:t>
            </a: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81 (10%) міські (смт)</a:t>
            </a: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715 (89,7 %) селищні, сільські</a:t>
            </a: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за призначенням:</a:t>
            </a: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19 (2,4 %) для дітей </a:t>
            </a: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 (0,1 %) для юнацтва</a:t>
            </a: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 (0,1 %)</a:t>
            </a:r>
            <a:r>
              <a:rPr lang="en-US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для дітей та юнацтва</a:t>
            </a: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(0 %)</a:t>
            </a:r>
            <a:r>
              <a:rPr lang="en-US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для осіб з вадами зору</a:t>
            </a:r>
          </a:p>
          <a:p>
            <a:r>
              <a:rPr lang="uk-UA" sz="1400" kern="100" dirty="0">
                <a:solidFill>
                  <a:srgbClr val="0070C0"/>
                </a:solidFill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них взяли участь у </a:t>
            </a:r>
            <a:r>
              <a:rPr lang="uk-UA" sz="1400" kern="100" dirty="0" err="1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проєкті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«Розвиток спроможності бібліотек ‒ Хабів цифрової освіти»:</a:t>
            </a:r>
          </a:p>
          <a:p>
            <a:r>
              <a:rPr lang="uk-UA" sz="1400" kern="100" dirty="0">
                <a:solidFill>
                  <a:srgbClr val="0070C0"/>
                </a:solidFill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17 (2,1 %) бібліотек</a:t>
            </a:r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endParaRPr lang="uk-UA" sz="800" kern="100" dirty="0">
              <a:solidFill>
                <a:srgbClr val="0070C0"/>
              </a:solidFill>
              <a:latin typeface="Bahnschrift SemiBold Condensed" panose="020B0502040204020203" pitchFamily="34" charset="0"/>
              <a:ea typeface="Aptos"/>
              <a:cs typeface="Times New Roman" panose="02020603050405020304" pitchFamily="18" charset="0"/>
            </a:endParaRPr>
          </a:p>
          <a:p>
            <a:endParaRPr lang="uk-UA" sz="800" kern="100" dirty="0">
              <a:solidFill>
                <a:srgbClr val="0070C0"/>
              </a:solidFill>
              <a:effectLst/>
              <a:latin typeface="Bahnschrift SemiBold Condensed" panose="020B0502040204020203" pitchFamily="34" charset="0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Стан бібліотечного фонду</a:t>
            </a: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8921,2 тис. примірників документів бібліотечного фонду, усього</a:t>
            </a: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87,6 тис. примірників надійшло </a:t>
            </a: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67,5 тис. примірників надійшло українською мовою</a:t>
            </a: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791 тис. примірників вибуло</a:t>
            </a: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229 тис. примірників вибуло українською мовою</a:t>
            </a: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543,07 тис. примірників вибуло російською мовою</a:t>
            </a:r>
          </a:p>
        </p:txBody>
      </p:sp>
      <p:pic>
        <p:nvPicPr>
          <p:cNvPr id="19" name="Графіка 18" descr="Schoolhouse with solid fill">
            <a:extLst>
              <a:ext uri="{FF2B5EF4-FFF2-40B4-BE49-F238E27FC236}">
                <a16:creationId xmlns:a16="http://schemas.microsoft.com/office/drawing/2014/main" id="{A31CA13D-6235-4A7B-8471-542C7A56B09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144714" y="623140"/>
            <a:ext cx="998929" cy="998929"/>
          </a:xfrm>
          <a:prstGeom prst="rect">
            <a:avLst/>
          </a:prstGeom>
        </p:spPr>
      </p:pic>
      <p:pic>
        <p:nvPicPr>
          <p:cNvPr id="21" name="Графіка 20" descr="Universal access with solid fill">
            <a:extLst>
              <a:ext uri="{FF2B5EF4-FFF2-40B4-BE49-F238E27FC236}">
                <a16:creationId xmlns:a16="http://schemas.microsoft.com/office/drawing/2014/main" id="{997F00D6-DC75-485E-91DA-2D56765DF2B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15010" y="4133061"/>
            <a:ext cx="836405" cy="836405"/>
          </a:xfrm>
          <a:prstGeom prst="rect">
            <a:avLst/>
          </a:prstGeom>
        </p:spPr>
      </p:pic>
      <p:pic>
        <p:nvPicPr>
          <p:cNvPr id="25" name="Графіка 24" descr="Computer with solid fill">
            <a:extLst>
              <a:ext uri="{FF2B5EF4-FFF2-40B4-BE49-F238E27FC236}">
                <a16:creationId xmlns:a16="http://schemas.microsoft.com/office/drawing/2014/main" id="{E6BB799E-9656-4AEF-A86F-839FD932FF69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15010" y="4726846"/>
            <a:ext cx="796633" cy="796633"/>
          </a:xfrm>
          <a:prstGeom prst="rect">
            <a:avLst/>
          </a:prstGeom>
        </p:spPr>
      </p:pic>
      <p:pic>
        <p:nvPicPr>
          <p:cNvPr id="27" name="Графіка 26" descr="Child with balloon with solid fill">
            <a:extLst>
              <a:ext uri="{FF2B5EF4-FFF2-40B4-BE49-F238E27FC236}">
                <a16:creationId xmlns:a16="http://schemas.microsoft.com/office/drawing/2014/main" id="{8E843A69-5FBB-4E92-9472-93E5D2EC9199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6580785" y="2347021"/>
            <a:ext cx="607574" cy="607574"/>
          </a:xfrm>
          <a:prstGeom prst="rect">
            <a:avLst/>
          </a:prstGeom>
        </p:spPr>
      </p:pic>
      <p:pic>
        <p:nvPicPr>
          <p:cNvPr id="29" name="Графіка 28" descr="Man and woman with solid fill">
            <a:extLst>
              <a:ext uri="{FF2B5EF4-FFF2-40B4-BE49-F238E27FC236}">
                <a16:creationId xmlns:a16="http://schemas.microsoft.com/office/drawing/2014/main" id="{5C483817-5B63-4AE2-A9D3-474D136A729A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6184456" y="2355018"/>
            <a:ext cx="649534" cy="649534"/>
          </a:xfrm>
          <a:prstGeom prst="rect">
            <a:avLst/>
          </a:prstGeom>
        </p:spPr>
      </p:pic>
      <p:pic>
        <p:nvPicPr>
          <p:cNvPr id="31" name="Графіка 30" descr="Target Audience with solid fill">
            <a:extLst>
              <a:ext uri="{FF2B5EF4-FFF2-40B4-BE49-F238E27FC236}">
                <a16:creationId xmlns:a16="http://schemas.microsoft.com/office/drawing/2014/main" id="{CFFE1B39-EA9E-40BD-864C-2B16F51EB3DD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6288447" y="2865749"/>
            <a:ext cx="698455" cy="698455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E81CBEE8-7910-4DF4-B794-66E6E6538910}"/>
              </a:ext>
            </a:extLst>
          </p:cNvPr>
          <p:cNvSpPr txBox="1"/>
          <p:nvPr/>
        </p:nvSpPr>
        <p:spPr>
          <a:xfrm>
            <a:off x="2771669" y="1527924"/>
            <a:ext cx="272734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Площа області: 26513 км²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районів: 6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населених пунктів: 1503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населення: 1545416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територіальних громад: 63</a:t>
            </a:r>
          </a:p>
        </p:txBody>
      </p:sp>
      <p:pic>
        <p:nvPicPr>
          <p:cNvPr id="16" name="Графіка 15" descr="Internet with solid fill">
            <a:extLst>
              <a:ext uri="{FF2B5EF4-FFF2-40B4-BE49-F238E27FC236}">
                <a16:creationId xmlns:a16="http://schemas.microsoft.com/office/drawing/2014/main" id="{7A3ACC4F-9334-4EA1-ADDF-EB8283A91FAE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414863" y="5285690"/>
            <a:ext cx="802315" cy="802315"/>
          </a:xfrm>
          <a:prstGeom prst="rect">
            <a:avLst/>
          </a:prstGeom>
        </p:spPr>
      </p:pic>
      <p:pic>
        <p:nvPicPr>
          <p:cNvPr id="30" name="Рисунок 29">
            <a:extLst>
              <a:ext uri="{FF2B5EF4-FFF2-40B4-BE49-F238E27FC236}">
                <a16:creationId xmlns:a16="http://schemas.microsoft.com/office/drawing/2014/main" id="{035825F6-B742-49C1-80D5-E178B2965EA2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7281" y="5041731"/>
            <a:ext cx="826629" cy="524023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78E3571D-7710-4711-A954-98BFD9F34427}"/>
              </a:ext>
            </a:extLst>
          </p:cNvPr>
          <p:cNvSpPr txBox="1"/>
          <p:nvPr/>
        </p:nvSpPr>
        <p:spPr>
          <a:xfrm>
            <a:off x="1302691" y="4192242"/>
            <a:ext cx="4695985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Стан приміщень та матеріально-технічної бази бібліотек</a:t>
            </a: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341 (42%) бібліотека мають приміщення, до яких забезпечено </a:t>
            </a: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безперешкодний доступ користувачів</a:t>
            </a: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341 (42%) бібліотека мають копіювально-розмножувальну техніку</a:t>
            </a: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174 (21%) бібліотеки мають мультимедійне обладнання </a:t>
            </a: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42 (5,3%) бібліотеки мають проектори та екрани</a:t>
            </a: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525 (65,8%) бібліотек мають комп’ютери</a:t>
            </a: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460 (57,6 %) бібліотеки мають комп’ютери з доступом до мережі Інтернет</a:t>
            </a:r>
          </a:p>
        </p:txBody>
      </p:sp>
      <p:pic>
        <p:nvPicPr>
          <p:cNvPr id="12" name="Графіка 11" descr="Classroom with solid fill">
            <a:extLst>
              <a:ext uri="{FF2B5EF4-FFF2-40B4-BE49-F238E27FC236}">
                <a16:creationId xmlns:a16="http://schemas.microsoft.com/office/drawing/2014/main" id="{70C1EFB1-2629-4343-966D-52CC9C4D675D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6252958" y="3405478"/>
            <a:ext cx="786764" cy="786764"/>
          </a:xfrm>
          <a:prstGeom prst="rect">
            <a:avLst/>
          </a:prstGeom>
        </p:spPr>
      </p:pic>
      <p:pic>
        <p:nvPicPr>
          <p:cNvPr id="15" name="Графіка 14" descr="Open book with solid fill">
            <a:extLst>
              <a:ext uri="{FF2B5EF4-FFF2-40B4-BE49-F238E27FC236}">
                <a16:creationId xmlns:a16="http://schemas.microsoft.com/office/drawing/2014/main" id="{3E7556AC-243F-4A32-A535-C8B18353A9CD}"/>
              </a:ext>
            </a:extLst>
          </p:cNvPr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6"/>
              </a:ext>
            </a:extLst>
          </a:blip>
          <a:stretch>
            <a:fillRect/>
          </a:stretch>
        </p:blipFill>
        <p:spPr>
          <a:xfrm>
            <a:off x="6366379" y="5443365"/>
            <a:ext cx="656014" cy="656014"/>
          </a:xfrm>
          <a:prstGeom prst="rect">
            <a:avLst/>
          </a:prstGeom>
        </p:spPr>
      </p:pic>
      <p:pic>
        <p:nvPicPr>
          <p:cNvPr id="5" name="Графіка 4" descr="Checklist with solid fill">
            <a:extLst>
              <a:ext uri="{FF2B5EF4-FFF2-40B4-BE49-F238E27FC236}">
                <a16:creationId xmlns:a16="http://schemas.microsoft.com/office/drawing/2014/main" id="{20CA03D7-C263-4EE1-A489-0CFE0903D54D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6270287" y="1535116"/>
            <a:ext cx="769435" cy="769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71969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E237179-9CF0-4912-81E2-0DEC3682AFEA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620" y="900789"/>
            <a:ext cx="5219430" cy="3076575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F16ECC-31BA-410F-A3B8-679357B4F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7641" y="169411"/>
            <a:ext cx="4584459" cy="638872"/>
          </a:xfrm>
        </p:spPr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DD00"/>
                </a:highlight>
                <a:latin typeface="Bahnschrift SemiBold Condensed" panose="020B0502040204020203" pitchFamily="34" charset="0"/>
              </a:rPr>
              <a:t>ВОЛИНСЬКА ОБЛАСТЬ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81CBEE8-7910-4DF4-B794-66E6E6538910}"/>
              </a:ext>
            </a:extLst>
          </p:cNvPr>
          <p:cNvSpPr txBox="1"/>
          <p:nvPr/>
        </p:nvSpPr>
        <p:spPr>
          <a:xfrm>
            <a:off x="2729335" y="1390602"/>
            <a:ext cx="283361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Площа області: 20144 км²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районів: 4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населених пунктів: 1087 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населення: 1031421 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територіальних громад: 54</a:t>
            </a: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32AE5277-394D-4E53-8C5C-ABB7A77AE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351" y="169411"/>
            <a:ext cx="774199" cy="950154"/>
          </a:xfrm>
          <a:prstGeom prst="rect">
            <a:avLst/>
          </a:prstGeom>
        </p:spPr>
      </p:pic>
      <p:pic>
        <p:nvPicPr>
          <p:cNvPr id="9" name="Графіка 8" descr="Marker with solid fill">
            <a:extLst>
              <a:ext uri="{FF2B5EF4-FFF2-40B4-BE49-F238E27FC236}">
                <a16:creationId xmlns:a16="http://schemas.microsoft.com/office/drawing/2014/main" id="{0C599673-5198-43F9-957B-F7E99EB0FD2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58635" y="808283"/>
            <a:ext cx="980282" cy="98028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AB38FCB-AB98-4A55-A454-AB8364C6C656}"/>
              </a:ext>
            </a:extLst>
          </p:cNvPr>
          <p:cNvSpPr txBox="1"/>
          <p:nvPr/>
        </p:nvSpPr>
        <p:spPr>
          <a:xfrm>
            <a:off x="7194918" y="72122"/>
            <a:ext cx="4768604" cy="62786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</a:t>
            </a:r>
            <a:r>
              <a:rPr lang="uk-UA" sz="20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503 ПУБЛІЧНІ БІБЛІОТЕКИ, УСЬОГО:</a:t>
            </a:r>
            <a:endParaRPr lang="uk-UA" sz="20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endParaRPr lang="uk-UA" sz="800" kern="100" dirty="0">
              <a:solidFill>
                <a:srgbClr val="0070C0"/>
              </a:solidFill>
              <a:highlight>
                <a:srgbClr val="FFDD00"/>
              </a:highlight>
              <a:latin typeface="Bahnschrift SemiBold Condensed" panose="020B0502040204020203" pitchFamily="34" charset="0"/>
              <a:ea typeface="Aptos"/>
              <a:cs typeface="Times New Roman" panose="02020603050405020304" pitchFamily="18" charset="0"/>
            </a:endParaRPr>
          </a:p>
          <a:p>
            <a:endParaRPr lang="uk-UA" sz="800" kern="100" dirty="0">
              <a:solidFill>
                <a:srgbClr val="0070C0"/>
              </a:solidFill>
              <a:effectLst/>
              <a:highlight>
                <a:srgbClr val="FFDD00"/>
              </a:highlight>
              <a:latin typeface="Bahnschrift SemiBold Condensed" panose="020B0502040204020203" pitchFamily="34" charset="0"/>
              <a:ea typeface="Aptos"/>
              <a:cs typeface="Times New Roman" panose="02020603050405020304" pitchFamily="18" charset="0"/>
            </a:endParaRPr>
          </a:p>
          <a:p>
            <a:endParaRPr lang="uk-UA" sz="800" kern="100" dirty="0">
              <a:solidFill>
                <a:srgbClr val="0070C0"/>
              </a:solidFill>
              <a:effectLst/>
              <a:highlight>
                <a:srgbClr val="FFDD00"/>
              </a:highlight>
              <a:latin typeface="Bahnschrift SemiBold Condensed" panose="020B0502040204020203" pitchFamily="34" charset="0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з них за юридичним статусом: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104 (20,7%) бібліотеки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282 (56,1%) відокремлені структурні підрозділи бібліотек  (філії)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110 (21,9%) структурні підрозділи інших закладів культури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 (0,2%) публічно-шкільна </a:t>
            </a: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6 (1,2%) відокремлені структурні підрозділи публічно-шкільних бібліотек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за значенням: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 (0,6%) обласні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68 (13,5%) міські (смт)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432 (85,9%) селищні, сільські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за призначенням: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24 (4,8%) для дітей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 (0,2%) для юнацтва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 для дітей та юнацтва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 для осіб з вадами зору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взяли участь у </a:t>
            </a:r>
            <a:r>
              <a:rPr lang="uk-UA" sz="1400" kern="100" dirty="0" err="1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проєкті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«Розвиток спроможності бібліотек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Arial" panose="020B0604020202020204" pitchFamily="34" charset="0"/>
                <a:ea typeface="Aptos"/>
                <a:cs typeface="Times New Roman" panose="02020603050405020304" pitchFamily="18" charset="0"/>
              </a:rPr>
              <a:t>‒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Хабів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цифрової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осв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іти»: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33 (6,6%) бібліотек </a:t>
            </a:r>
            <a:endParaRPr lang="uk-UA" sz="1400" kern="100" dirty="0">
              <a:solidFill>
                <a:srgbClr val="0070C0"/>
              </a:solidFill>
              <a:latin typeface="Aptos"/>
              <a:ea typeface="Aptos"/>
              <a:cs typeface="Times New Roman" panose="02020603050405020304" pitchFamily="18" charset="0"/>
            </a:endParaRPr>
          </a:p>
          <a:p>
            <a:endParaRPr lang="uk-UA" sz="8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Стан бібліотечного фонду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4295,86 тис. примірників документів бібліотечного фонду, усього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41,44 тис. примірників надійшло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40,75 тис. примірників надійшло українською мовою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455,2 тис. примірників вибуло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155,16 тис. примірників вибуло українською мовою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299,43 тис. примірників вибуло російською мовою </a:t>
            </a:r>
            <a:endParaRPr lang="uk-UA" sz="1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615342C-CFD4-4E2D-8E70-DDD8D44E37BD}"/>
              </a:ext>
            </a:extLst>
          </p:cNvPr>
          <p:cNvSpPr txBox="1"/>
          <p:nvPr/>
        </p:nvSpPr>
        <p:spPr>
          <a:xfrm>
            <a:off x="1191604" y="4498447"/>
            <a:ext cx="5106905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Стан приміщень та матеріально-технічної бази бібліотек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280 (55,7%) бібліотек мають приміщення, до яких забезпечено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безперешкодний доступ користувачів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188 (37,4%) бібліотек мають копіювально-розмножувальну техніку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49 (9,7%) бібліотек мають мультимедійне обладнання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38 (7,6%) бібліотек мають проектори та екрани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230 (45,7%) бібліотек мають комп’ютери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184 (36,6%) бібліотеки мають комп’ютери з доступом до мережі Інтернет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pic>
        <p:nvPicPr>
          <p:cNvPr id="11" name="Графіка 10" descr="Schoolhouse with solid fill">
            <a:extLst>
              <a:ext uri="{FF2B5EF4-FFF2-40B4-BE49-F238E27FC236}">
                <a16:creationId xmlns:a16="http://schemas.microsoft.com/office/drawing/2014/main" id="{252CC91D-F674-4AE8-917C-D3EC176D0BE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144714" y="623140"/>
            <a:ext cx="998929" cy="998929"/>
          </a:xfrm>
          <a:prstGeom prst="rect">
            <a:avLst/>
          </a:prstGeom>
        </p:spPr>
      </p:pic>
      <p:pic>
        <p:nvPicPr>
          <p:cNvPr id="13" name="Графіка 12" descr="Universal access with solid fill">
            <a:extLst>
              <a:ext uri="{FF2B5EF4-FFF2-40B4-BE49-F238E27FC236}">
                <a16:creationId xmlns:a16="http://schemas.microsoft.com/office/drawing/2014/main" id="{F2A447BE-16B4-463F-AD91-B75A43786CE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15010" y="4412495"/>
            <a:ext cx="836405" cy="836405"/>
          </a:xfrm>
          <a:prstGeom prst="rect">
            <a:avLst/>
          </a:prstGeom>
        </p:spPr>
      </p:pic>
      <p:pic>
        <p:nvPicPr>
          <p:cNvPr id="14" name="Графіка 13" descr="Computer with solid fill">
            <a:extLst>
              <a:ext uri="{FF2B5EF4-FFF2-40B4-BE49-F238E27FC236}">
                <a16:creationId xmlns:a16="http://schemas.microsoft.com/office/drawing/2014/main" id="{25D66B33-61DB-4C07-B5AD-BE27FF7E58B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15010" y="5008071"/>
            <a:ext cx="796633" cy="796633"/>
          </a:xfrm>
          <a:prstGeom prst="rect">
            <a:avLst/>
          </a:prstGeom>
        </p:spPr>
      </p:pic>
      <p:pic>
        <p:nvPicPr>
          <p:cNvPr id="16" name="Графіка 15" descr="Internet with solid fill">
            <a:extLst>
              <a:ext uri="{FF2B5EF4-FFF2-40B4-BE49-F238E27FC236}">
                <a16:creationId xmlns:a16="http://schemas.microsoft.com/office/drawing/2014/main" id="{3938E3E0-A797-461F-8BD1-2C3D8113EA69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63651" y="5578062"/>
            <a:ext cx="802315" cy="802315"/>
          </a:xfrm>
          <a:prstGeom prst="rect">
            <a:avLst/>
          </a:prstGeom>
        </p:spPr>
      </p:pic>
      <p:pic>
        <p:nvPicPr>
          <p:cNvPr id="17" name="Графіка 16" descr="Checklist with solid fill">
            <a:extLst>
              <a:ext uri="{FF2B5EF4-FFF2-40B4-BE49-F238E27FC236}">
                <a16:creationId xmlns:a16="http://schemas.microsoft.com/office/drawing/2014/main" id="{AAD89964-04CC-4F4D-9C70-F7D80BB58DB5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6270287" y="1535116"/>
            <a:ext cx="769435" cy="769435"/>
          </a:xfrm>
          <a:prstGeom prst="rect">
            <a:avLst/>
          </a:prstGeom>
        </p:spPr>
      </p:pic>
      <p:pic>
        <p:nvPicPr>
          <p:cNvPr id="18" name="Графіка 17" descr="Man and woman with solid fill">
            <a:extLst>
              <a:ext uri="{FF2B5EF4-FFF2-40B4-BE49-F238E27FC236}">
                <a16:creationId xmlns:a16="http://schemas.microsoft.com/office/drawing/2014/main" id="{7AEAC55D-4218-444E-AD1D-A09BD4BCEE76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6184456" y="2355018"/>
            <a:ext cx="649534" cy="649534"/>
          </a:xfrm>
          <a:prstGeom prst="rect">
            <a:avLst/>
          </a:prstGeom>
        </p:spPr>
      </p:pic>
      <p:pic>
        <p:nvPicPr>
          <p:cNvPr id="19" name="Графіка 18" descr="Child with balloon with solid fill">
            <a:extLst>
              <a:ext uri="{FF2B5EF4-FFF2-40B4-BE49-F238E27FC236}">
                <a16:creationId xmlns:a16="http://schemas.microsoft.com/office/drawing/2014/main" id="{CBD3FF20-C300-4285-8AFA-CCCEE90E7C09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6580785" y="2347021"/>
            <a:ext cx="607574" cy="607574"/>
          </a:xfrm>
          <a:prstGeom prst="rect">
            <a:avLst/>
          </a:prstGeom>
        </p:spPr>
      </p:pic>
      <p:pic>
        <p:nvPicPr>
          <p:cNvPr id="20" name="Графіка 19" descr="Target Audience with solid fill">
            <a:extLst>
              <a:ext uri="{FF2B5EF4-FFF2-40B4-BE49-F238E27FC236}">
                <a16:creationId xmlns:a16="http://schemas.microsoft.com/office/drawing/2014/main" id="{6693AF3B-3347-4458-A7AF-EF12C90391B4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6288447" y="2865749"/>
            <a:ext cx="698455" cy="698455"/>
          </a:xfrm>
          <a:prstGeom prst="rect">
            <a:avLst/>
          </a:prstGeom>
        </p:spPr>
      </p:pic>
      <p:pic>
        <p:nvPicPr>
          <p:cNvPr id="21" name="Графіка 20" descr="Classroom with solid fill">
            <a:extLst>
              <a:ext uri="{FF2B5EF4-FFF2-40B4-BE49-F238E27FC236}">
                <a16:creationId xmlns:a16="http://schemas.microsoft.com/office/drawing/2014/main" id="{1569ABED-02B3-4733-900E-C25A764562A5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6252958" y="3405478"/>
            <a:ext cx="786764" cy="786764"/>
          </a:xfrm>
          <a:prstGeom prst="rect">
            <a:avLst/>
          </a:prstGeom>
        </p:spPr>
      </p:pic>
      <p:pic>
        <p:nvPicPr>
          <p:cNvPr id="22" name="Графіка 21" descr="Books with solid fill">
            <a:extLst>
              <a:ext uri="{FF2B5EF4-FFF2-40B4-BE49-F238E27FC236}">
                <a16:creationId xmlns:a16="http://schemas.microsoft.com/office/drawing/2014/main" id="{166193AC-CD3C-4297-A377-3A3AAEDB1D87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6330852" y="4641014"/>
            <a:ext cx="729641" cy="729641"/>
          </a:xfrm>
          <a:prstGeom prst="rect">
            <a:avLst/>
          </a:prstGeom>
        </p:spPr>
      </p:pic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08061590-378F-453F-89D0-5AC83897218E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7281" y="5316051"/>
            <a:ext cx="826629" cy="524023"/>
          </a:xfrm>
          <a:prstGeom prst="rect">
            <a:avLst/>
          </a:prstGeom>
        </p:spPr>
      </p:pic>
      <p:pic>
        <p:nvPicPr>
          <p:cNvPr id="24" name="Графіка 23" descr="Open book with solid fill">
            <a:extLst>
              <a:ext uri="{FF2B5EF4-FFF2-40B4-BE49-F238E27FC236}">
                <a16:creationId xmlns:a16="http://schemas.microsoft.com/office/drawing/2014/main" id="{29511209-8E5F-455D-8374-2AB7774A0F52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6366379" y="5778645"/>
            <a:ext cx="656014" cy="656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4963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F6776DD-5600-48BE-B4B6-4796E592A6CC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620" y="900789"/>
            <a:ext cx="5219430" cy="3076575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F16ECC-31BA-410F-A3B8-679357B4F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8838" y="-8131"/>
            <a:ext cx="5219430" cy="955933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DD00"/>
                </a:highlight>
                <a:latin typeface="Bahnschrift SemiBold Condensed" panose="020B0502040204020203" pitchFamily="34" charset="0"/>
              </a:rPr>
              <a:t>ДНІПРОПЕТРОВСЬКА ОБЛАСТЬ</a:t>
            </a:r>
          </a:p>
        </p:txBody>
      </p:sp>
      <p:pic>
        <p:nvPicPr>
          <p:cNvPr id="9" name="Графіка 8" descr="Marker with solid fill">
            <a:extLst>
              <a:ext uri="{FF2B5EF4-FFF2-40B4-BE49-F238E27FC236}">
                <a16:creationId xmlns:a16="http://schemas.microsoft.com/office/drawing/2014/main" id="{0C599673-5198-43F9-957B-F7E99EB0FD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169741" y="1797497"/>
            <a:ext cx="980282" cy="980282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E81CBEE8-7910-4DF4-B794-66E6E6538910}"/>
              </a:ext>
            </a:extLst>
          </p:cNvPr>
          <p:cNvSpPr txBox="1"/>
          <p:nvPr/>
        </p:nvSpPr>
        <p:spPr>
          <a:xfrm>
            <a:off x="353368" y="1467117"/>
            <a:ext cx="272734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Площа області: 31914  км²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районів: 7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населених пунктів: 1501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населення:3176978 Кількість територіальних громад: 86</a:t>
            </a:r>
          </a:p>
        </p:txBody>
      </p:sp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3282B04C-8B61-4D0B-B684-AC937A6CBCA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363" y="38882"/>
            <a:ext cx="1006112" cy="122804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DFC0992-AAE9-44D1-AE9D-404C0F26D3F0}"/>
              </a:ext>
            </a:extLst>
          </p:cNvPr>
          <p:cNvSpPr txBox="1"/>
          <p:nvPr/>
        </p:nvSpPr>
        <p:spPr>
          <a:xfrm>
            <a:off x="7277665" y="38882"/>
            <a:ext cx="4260227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615 ПУБЛІЧНИХ БІБЛІОТЕК, УСЬОГО:</a:t>
            </a:r>
            <a:endParaRPr lang="uk-UA" sz="20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endParaRPr lang="uk-UA" sz="800" kern="100" dirty="0">
              <a:solidFill>
                <a:srgbClr val="0070C0"/>
              </a:solidFill>
              <a:effectLst/>
              <a:highlight>
                <a:srgbClr val="FFDD00"/>
              </a:highlight>
              <a:latin typeface="Bahnschrift SemiBold Condensed" panose="020B0502040204020203" pitchFamily="34" charset="0"/>
              <a:ea typeface="Aptos"/>
              <a:cs typeface="Times New Roman" panose="02020603050405020304" pitchFamily="18" charset="0"/>
            </a:endParaRPr>
          </a:p>
          <a:p>
            <a:endParaRPr lang="uk-UA" sz="800" kern="100" dirty="0">
              <a:solidFill>
                <a:srgbClr val="0070C0"/>
              </a:solidFill>
              <a:effectLst/>
              <a:highlight>
                <a:srgbClr val="FFDD00"/>
              </a:highlight>
              <a:latin typeface="Bahnschrift SemiBold Condensed" panose="020B0502040204020203" pitchFamily="34" charset="0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за юридичним статусом: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274 (44,6%) бібліотеки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310 (50,4%) відокремлені структурні підрозділи бібліотек  (філії)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27 (4,4%) структурні підрозділи інших закладів культури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 (0,7%) публічно-шкільні </a:t>
            </a: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за значенням: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 (0,5%) обласні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172 (28,0%) міські (смт)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440 (71,5%) селищні, сільські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за призначенням: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50 (8,1%) для дітей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 (0,2%) для юнацтва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для дітей та юнацтва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для осіб з вадами зору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взяли участь у </a:t>
            </a:r>
            <a:r>
              <a:rPr lang="uk-UA" sz="1400" kern="100" dirty="0" err="1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проєкті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«Розвиток спроможності бібліотек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Arial" panose="020B0604020202020204" pitchFamily="34" charset="0"/>
                <a:ea typeface="Aptos"/>
                <a:cs typeface="Times New Roman" panose="02020603050405020304" pitchFamily="18" charset="0"/>
              </a:rPr>
              <a:t>‒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Хабів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цифрової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освіти»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0 бібліотек </a:t>
            </a:r>
          </a:p>
          <a:p>
            <a:endParaRPr lang="uk-UA" sz="800" kern="100" dirty="0">
              <a:solidFill>
                <a:srgbClr val="0070C0"/>
              </a:solidFill>
              <a:latin typeface="Bahnschrift SemiBold Condensed" panose="020B0502040204020203" pitchFamily="34" charset="0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Стан бібліотечного фонду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10365,06 тис. примірників документів бібліотечного фонду, усього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73,76 тис. примірників надійшло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62,09 тис. примірників надійшло українською мовою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564,6 тис. примірників вибуло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143,47 тис. примірників вибуло українською мовою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418,93 тис. примірників вибуло російською мовою</a:t>
            </a:r>
            <a:endParaRPr lang="uk-UA" sz="11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003F8E8-8113-4DEB-A2BC-EC185F07AF45}"/>
              </a:ext>
            </a:extLst>
          </p:cNvPr>
          <p:cNvSpPr txBox="1"/>
          <p:nvPr/>
        </p:nvSpPr>
        <p:spPr>
          <a:xfrm>
            <a:off x="1410455" y="4217221"/>
            <a:ext cx="4559922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Стан приміщень та матеріально-технічної бази бібліотек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245 (39,8%) бібліотек мають приміщення, до яких забезпечено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безперешкодний доступ користувачів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317 (51,5%) бібліотек мають копіювально-розмножувальну техніку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187 (30,4%) бібліотек мають мультимедійне обладнання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109 (17,7%) бібліотек мають проектори та екрани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442 (71,9%) бібліотеки мають комп’ютери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376 (61,1%) бібліотек мають комп’ютери з доступом до мережі Інтернет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pic>
        <p:nvPicPr>
          <p:cNvPr id="11" name="Графіка 10" descr="Schoolhouse with solid fill">
            <a:extLst>
              <a:ext uri="{FF2B5EF4-FFF2-40B4-BE49-F238E27FC236}">
                <a16:creationId xmlns:a16="http://schemas.microsoft.com/office/drawing/2014/main" id="{5E7EE8D6-65A1-42B4-ADB4-A9EDF9FC3C4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144714" y="623140"/>
            <a:ext cx="998929" cy="998929"/>
          </a:xfrm>
          <a:prstGeom prst="rect">
            <a:avLst/>
          </a:prstGeom>
        </p:spPr>
      </p:pic>
      <p:pic>
        <p:nvPicPr>
          <p:cNvPr id="13" name="Графіка 12" descr="Universal access with solid fill">
            <a:extLst>
              <a:ext uri="{FF2B5EF4-FFF2-40B4-BE49-F238E27FC236}">
                <a16:creationId xmlns:a16="http://schemas.microsoft.com/office/drawing/2014/main" id="{08FD828A-FB98-42A4-B82F-6580839F17E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15010" y="4133061"/>
            <a:ext cx="836405" cy="836405"/>
          </a:xfrm>
          <a:prstGeom prst="rect">
            <a:avLst/>
          </a:prstGeom>
        </p:spPr>
      </p:pic>
      <p:pic>
        <p:nvPicPr>
          <p:cNvPr id="14" name="Графіка 13" descr="Computer with solid fill">
            <a:extLst>
              <a:ext uri="{FF2B5EF4-FFF2-40B4-BE49-F238E27FC236}">
                <a16:creationId xmlns:a16="http://schemas.microsoft.com/office/drawing/2014/main" id="{A1800B03-AE31-4346-AA47-6CA1130EB91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15010" y="4726846"/>
            <a:ext cx="796633" cy="796633"/>
          </a:xfrm>
          <a:prstGeom prst="rect">
            <a:avLst/>
          </a:prstGeom>
        </p:spPr>
      </p:pic>
      <p:pic>
        <p:nvPicPr>
          <p:cNvPr id="15" name="Графіка 14" descr="Internet with solid fill">
            <a:extLst>
              <a:ext uri="{FF2B5EF4-FFF2-40B4-BE49-F238E27FC236}">
                <a16:creationId xmlns:a16="http://schemas.microsoft.com/office/drawing/2014/main" id="{E09D18D3-E766-408E-B271-2964E9C83230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14863" y="5285690"/>
            <a:ext cx="802315" cy="802315"/>
          </a:xfrm>
          <a:prstGeom prst="rect">
            <a:avLst/>
          </a:prstGeom>
        </p:spPr>
      </p:pic>
      <p:pic>
        <p:nvPicPr>
          <p:cNvPr id="16" name="Графіка 15" descr="Checklist with solid fill">
            <a:extLst>
              <a:ext uri="{FF2B5EF4-FFF2-40B4-BE49-F238E27FC236}">
                <a16:creationId xmlns:a16="http://schemas.microsoft.com/office/drawing/2014/main" id="{39037397-DA53-41BD-8807-AA3F637BD59B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6270287" y="1535116"/>
            <a:ext cx="769435" cy="769435"/>
          </a:xfrm>
          <a:prstGeom prst="rect">
            <a:avLst/>
          </a:prstGeom>
        </p:spPr>
      </p:pic>
      <p:pic>
        <p:nvPicPr>
          <p:cNvPr id="17" name="Графіка 16" descr="Man and woman with solid fill">
            <a:extLst>
              <a:ext uri="{FF2B5EF4-FFF2-40B4-BE49-F238E27FC236}">
                <a16:creationId xmlns:a16="http://schemas.microsoft.com/office/drawing/2014/main" id="{4897F6C4-63F3-44CA-9506-48C1A11F68BE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6184456" y="2355018"/>
            <a:ext cx="649534" cy="649534"/>
          </a:xfrm>
          <a:prstGeom prst="rect">
            <a:avLst/>
          </a:prstGeom>
        </p:spPr>
      </p:pic>
      <p:pic>
        <p:nvPicPr>
          <p:cNvPr id="19" name="Графіка 18" descr="Child with balloon with solid fill">
            <a:extLst>
              <a:ext uri="{FF2B5EF4-FFF2-40B4-BE49-F238E27FC236}">
                <a16:creationId xmlns:a16="http://schemas.microsoft.com/office/drawing/2014/main" id="{112A37B9-BD51-4861-953A-47EA4F1D7D37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6580785" y="2347021"/>
            <a:ext cx="607574" cy="607574"/>
          </a:xfrm>
          <a:prstGeom prst="rect">
            <a:avLst/>
          </a:prstGeom>
        </p:spPr>
      </p:pic>
      <p:pic>
        <p:nvPicPr>
          <p:cNvPr id="20" name="Графіка 19" descr="Target Audience with solid fill">
            <a:extLst>
              <a:ext uri="{FF2B5EF4-FFF2-40B4-BE49-F238E27FC236}">
                <a16:creationId xmlns:a16="http://schemas.microsoft.com/office/drawing/2014/main" id="{6E838F9D-06A6-4F40-829B-95677D367E44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6288447" y="2865749"/>
            <a:ext cx="698455" cy="698455"/>
          </a:xfrm>
          <a:prstGeom prst="rect">
            <a:avLst/>
          </a:prstGeom>
        </p:spPr>
      </p:pic>
      <p:pic>
        <p:nvPicPr>
          <p:cNvPr id="21" name="Графіка 20" descr="Classroom with solid fill">
            <a:extLst>
              <a:ext uri="{FF2B5EF4-FFF2-40B4-BE49-F238E27FC236}">
                <a16:creationId xmlns:a16="http://schemas.microsoft.com/office/drawing/2014/main" id="{C4CEBA82-30A5-44AC-8ACC-16020DA8C695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6252958" y="3405478"/>
            <a:ext cx="786764" cy="786764"/>
          </a:xfrm>
          <a:prstGeom prst="rect">
            <a:avLst/>
          </a:prstGeom>
        </p:spPr>
      </p:pic>
      <p:pic>
        <p:nvPicPr>
          <p:cNvPr id="22" name="Графіка 21" descr="Books with solid fill">
            <a:extLst>
              <a:ext uri="{FF2B5EF4-FFF2-40B4-BE49-F238E27FC236}">
                <a16:creationId xmlns:a16="http://schemas.microsoft.com/office/drawing/2014/main" id="{4C2C522F-7A0E-4F4A-AA89-7719C1677B05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6330852" y="4387014"/>
            <a:ext cx="729641" cy="729641"/>
          </a:xfrm>
          <a:prstGeom prst="rect">
            <a:avLst/>
          </a:prstGeom>
        </p:spPr>
      </p:pic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E7327FF6-BD5D-4AA7-8684-8ED28A03B52F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7281" y="5041731"/>
            <a:ext cx="826629" cy="524023"/>
          </a:xfrm>
          <a:prstGeom prst="rect">
            <a:avLst/>
          </a:prstGeom>
        </p:spPr>
      </p:pic>
      <p:pic>
        <p:nvPicPr>
          <p:cNvPr id="24" name="Графіка 23" descr="Open book with solid fill">
            <a:extLst>
              <a:ext uri="{FF2B5EF4-FFF2-40B4-BE49-F238E27FC236}">
                <a16:creationId xmlns:a16="http://schemas.microsoft.com/office/drawing/2014/main" id="{8C03E7C2-80AA-4E88-BEDF-87C506C931F1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6366379" y="5443365"/>
            <a:ext cx="656014" cy="656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3931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D898474C-05F8-49F7-971B-A706159F830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620" y="900789"/>
            <a:ext cx="5219430" cy="3076575"/>
          </a:xfrm>
          <a:prstGeom prst="rect">
            <a:avLst/>
          </a:prstGeom>
        </p:spPr>
      </p:pic>
      <p:pic>
        <p:nvPicPr>
          <p:cNvPr id="5" name="Графіка 4" descr="Marker with solid fill">
            <a:extLst>
              <a:ext uri="{FF2B5EF4-FFF2-40B4-BE49-F238E27FC236}">
                <a16:creationId xmlns:a16="http://schemas.microsoft.com/office/drawing/2014/main" id="{D06AD193-FA7A-49A7-9B08-F2D2BEF127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968974" y="1842294"/>
            <a:ext cx="980282" cy="98028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CB433C7-22E8-4DBE-BDE5-FF4189E2E6A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567" y="102870"/>
            <a:ext cx="819384" cy="976031"/>
          </a:xfrm>
          <a:prstGeom prst="rect">
            <a:avLst/>
          </a:prstGeom>
        </p:spPr>
      </p:pic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3A36434E-31FA-4469-A6ED-E9E39ADDA588}"/>
              </a:ext>
            </a:extLst>
          </p:cNvPr>
          <p:cNvSpPr txBox="1">
            <a:spLocks/>
          </p:cNvSpPr>
          <p:nvPr/>
        </p:nvSpPr>
        <p:spPr>
          <a:xfrm>
            <a:off x="1235928" y="-1905"/>
            <a:ext cx="4537637" cy="8496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DD00"/>
                </a:highlight>
                <a:latin typeface="Bahnschrift SemiBold Condensed" panose="020B0502040204020203" pitchFamily="34" charset="0"/>
              </a:rPr>
              <a:t>ДОНЕЦЬКА ОБЛАСТЬ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E405875-82DF-4C37-BB41-828F2C49AF72}"/>
              </a:ext>
            </a:extLst>
          </p:cNvPr>
          <p:cNvSpPr txBox="1"/>
          <p:nvPr/>
        </p:nvSpPr>
        <p:spPr>
          <a:xfrm>
            <a:off x="7296043" y="215006"/>
            <a:ext cx="4587537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187 ПУБЛІЧНИХ БІБЛІОТЕК, УСЬОГО:</a:t>
            </a:r>
            <a:endParaRPr lang="uk-UA" sz="20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за юридичним статусом: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43 (23,0%) бібліотеки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122 (65,2%) відокремлені структурні підрозділи бібліотек  (філії)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22 (11,8%) структурні підрозділи інших закладів культури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з них за значенням: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 (0,5%) обласні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100 (53,5%) міські (смт)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86 (46,0%) селищні, сільські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з них за призначенням: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27 (14,4%) для дітей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(0%) для юнацтва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(0%) для дітей та юнацтва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 (0,5%) для осіб з вадами зору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взяли участь у </a:t>
            </a:r>
            <a:r>
              <a:rPr lang="uk-UA" sz="1400" kern="100" dirty="0" err="1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проєкті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«Розвиток спроможності бібліотек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Arial" panose="020B0604020202020204" pitchFamily="34" charset="0"/>
                <a:ea typeface="Aptos"/>
                <a:cs typeface="Times New Roman" panose="02020603050405020304" pitchFamily="18" charset="0"/>
              </a:rPr>
              <a:t>‒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Хабів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цифрової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освіти»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0 бібліотек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 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Стан бібліотечного фонду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3390,37 тис. примірників документів бібліотечного фонду, усього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6,15 тис. примірників надійшло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6,08 тис. примірників надійшло українською мовою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176,42 тис. примірників вибуло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37,27 тис. примірників вибуло українською мовою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138,13 тис. примірників вибуло російською мовою </a:t>
            </a:r>
            <a:endParaRPr lang="uk-UA" sz="1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719FECB-06D5-4720-B7D1-4237AA61DC34}"/>
              </a:ext>
            </a:extLst>
          </p:cNvPr>
          <p:cNvSpPr txBox="1"/>
          <p:nvPr/>
        </p:nvSpPr>
        <p:spPr>
          <a:xfrm>
            <a:off x="1467964" y="4230776"/>
            <a:ext cx="4469547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Стан приміщень та матеріально-технічної бази бібліотек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78 (41,7%) бібліотек мають приміщення, до яких забезпечено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безперешкодний доступ користувачів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104 (55,6%) бібліотеки мають копіювально-розмножувальну техніку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71 (38,0%) бібліотека мають мультимедійне обладнання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45 (24,1%) бібліотек мають проектори та екрани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124 (66,3%) бібліотеки мають комп’ютери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68 (36,4%) бібліотек мають комп’ютери з доступом до мережі Інтернет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pic>
        <p:nvPicPr>
          <p:cNvPr id="12" name="Графіка 11" descr="Schoolhouse with solid fill">
            <a:extLst>
              <a:ext uri="{FF2B5EF4-FFF2-40B4-BE49-F238E27FC236}">
                <a16:creationId xmlns:a16="http://schemas.microsoft.com/office/drawing/2014/main" id="{2A63BEF1-1712-463D-9202-9153111F44F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144714" y="623140"/>
            <a:ext cx="998929" cy="998929"/>
          </a:xfrm>
          <a:prstGeom prst="rect">
            <a:avLst/>
          </a:prstGeom>
        </p:spPr>
      </p:pic>
      <p:pic>
        <p:nvPicPr>
          <p:cNvPr id="13" name="Графіка 12" descr="Universal access with solid fill">
            <a:extLst>
              <a:ext uri="{FF2B5EF4-FFF2-40B4-BE49-F238E27FC236}">
                <a16:creationId xmlns:a16="http://schemas.microsoft.com/office/drawing/2014/main" id="{668D2B8E-2E22-439B-AC54-9AE47274B8D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15010" y="4133061"/>
            <a:ext cx="836405" cy="836405"/>
          </a:xfrm>
          <a:prstGeom prst="rect">
            <a:avLst/>
          </a:prstGeom>
        </p:spPr>
      </p:pic>
      <p:pic>
        <p:nvPicPr>
          <p:cNvPr id="14" name="Графіка 13" descr="Computer with solid fill">
            <a:extLst>
              <a:ext uri="{FF2B5EF4-FFF2-40B4-BE49-F238E27FC236}">
                <a16:creationId xmlns:a16="http://schemas.microsoft.com/office/drawing/2014/main" id="{DE6FDCF5-D98D-4427-AFE2-2CE0CC0BCE5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15010" y="4726846"/>
            <a:ext cx="796633" cy="796633"/>
          </a:xfrm>
          <a:prstGeom prst="rect">
            <a:avLst/>
          </a:prstGeom>
        </p:spPr>
      </p:pic>
      <p:pic>
        <p:nvPicPr>
          <p:cNvPr id="15" name="Графіка 14" descr="Internet with solid fill">
            <a:extLst>
              <a:ext uri="{FF2B5EF4-FFF2-40B4-BE49-F238E27FC236}">
                <a16:creationId xmlns:a16="http://schemas.microsoft.com/office/drawing/2014/main" id="{78ED760A-6D48-4955-926D-C672AC2796FD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14863" y="5285690"/>
            <a:ext cx="802315" cy="802315"/>
          </a:xfrm>
          <a:prstGeom prst="rect">
            <a:avLst/>
          </a:prstGeom>
        </p:spPr>
      </p:pic>
      <p:pic>
        <p:nvPicPr>
          <p:cNvPr id="16" name="Графіка 15" descr="Checklist with solid fill">
            <a:extLst>
              <a:ext uri="{FF2B5EF4-FFF2-40B4-BE49-F238E27FC236}">
                <a16:creationId xmlns:a16="http://schemas.microsoft.com/office/drawing/2014/main" id="{3D259924-A8B1-45BE-8042-713895A83256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6270287" y="1535116"/>
            <a:ext cx="769435" cy="769435"/>
          </a:xfrm>
          <a:prstGeom prst="rect">
            <a:avLst/>
          </a:prstGeom>
        </p:spPr>
      </p:pic>
      <p:pic>
        <p:nvPicPr>
          <p:cNvPr id="18" name="Графіка 17" descr="Man and woman with solid fill">
            <a:extLst>
              <a:ext uri="{FF2B5EF4-FFF2-40B4-BE49-F238E27FC236}">
                <a16:creationId xmlns:a16="http://schemas.microsoft.com/office/drawing/2014/main" id="{49276989-9C58-4124-9586-CF0B555D345A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6184456" y="2355018"/>
            <a:ext cx="649534" cy="649534"/>
          </a:xfrm>
          <a:prstGeom prst="rect">
            <a:avLst/>
          </a:prstGeom>
        </p:spPr>
      </p:pic>
      <p:pic>
        <p:nvPicPr>
          <p:cNvPr id="19" name="Графіка 18" descr="Child with balloon with solid fill">
            <a:extLst>
              <a:ext uri="{FF2B5EF4-FFF2-40B4-BE49-F238E27FC236}">
                <a16:creationId xmlns:a16="http://schemas.microsoft.com/office/drawing/2014/main" id="{EE2DC081-1922-41D1-8462-4BB746330931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6580785" y="2347021"/>
            <a:ext cx="607574" cy="607574"/>
          </a:xfrm>
          <a:prstGeom prst="rect">
            <a:avLst/>
          </a:prstGeom>
        </p:spPr>
      </p:pic>
      <p:pic>
        <p:nvPicPr>
          <p:cNvPr id="20" name="Графіка 19" descr="Target Audience with solid fill">
            <a:extLst>
              <a:ext uri="{FF2B5EF4-FFF2-40B4-BE49-F238E27FC236}">
                <a16:creationId xmlns:a16="http://schemas.microsoft.com/office/drawing/2014/main" id="{E125E23F-A365-43D0-94A0-3202C7AEF330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6288447" y="2865749"/>
            <a:ext cx="698455" cy="698455"/>
          </a:xfrm>
          <a:prstGeom prst="rect">
            <a:avLst/>
          </a:prstGeom>
        </p:spPr>
      </p:pic>
      <p:pic>
        <p:nvPicPr>
          <p:cNvPr id="21" name="Графіка 20" descr="Classroom with solid fill">
            <a:extLst>
              <a:ext uri="{FF2B5EF4-FFF2-40B4-BE49-F238E27FC236}">
                <a16:creationId xmlns:a16="http://schemas.microsoft.com/office/drawing/2014/main" id="{AAE47C0C-BA62-4A0F-898C-D3E0911DCF76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6252958" y="3405478"/>
            <a:ext cx="786764" cy="786764"/>
          </a:xfrm>
          <a:prstGeom prst="rect">
            <a:avLst/>
          </a:prstGeom>
        </p:spPr>
      </p:pic>
      <p:pic>
        <p:nvPicPr>
          <p:cNvPr id="22" name="Графіка 21" descr="Books with solid fill">
            <a:extLst>
              <a:ext uri="{FF2B5EF4-FFF2-40B4-BE49-F238E27FC236}">
                <a16:creationId xmlns:a16="http://schemas.microsoft.com/office/drawing/2014/main" id="{68A2AC82-3570-48D4-9248-06525C720A11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6330852" y="4387014"/>
            <a:ext cx="729641" cy="729641"/>
          </a:xfrm>
          <a:prstGeom prst="rect">
            <a:avLst/>
          </a:prstGeom>
        </p:spPr>
      </p:pic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A10BC199-6B87-471B-A497-A57C5E339849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7281" y="5041731"/>
            <a:ext cx="826629" cy="524023"/>
          </a:xfrm>
          <a:prstGeom prst="rect">
            <a:avLst/>
          </a:prstGeom>
        </p:spPr>
      </p:pic>
      <p:pic>
        <p:nvPicPr>
          <p:cNvPr id="24" name="Графіка 23" descr="Open book with solid fill">
            <a:extLst>
              <a:ext uri="{FF2B5EF4-FFF2-40B4-BE49-F238E27FC236}">
                <a16:creationId xmlns:a16="http://schemas.microsoft.com/office/drawing/2014/main" id="{448C6A30-A63F-4A28-86E8-F53AC6109591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6366379" y="5443365"/>
            <a:ext cx="656014" cy="656014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7AF3F9C6-F6F8-4A78-A7B0-BFB2EEBE140B}"/>
              </a:ext>
            </a:extLst>
          </p:cNvPr>
          <p:cNvSpPr txBox="1"/>
          <p:nvPr/>
        </p:nvSpPr>
        <p:spPr>
          <a:xfrm>
            <a:off x="353368" y="1467117"/>
            <a:ext cx="272734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Площа області: </a:t>
            </a:r>
            <a:r>
              <a:rPr lang="uk-UA" sz="1600" b="1" i="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</a:rPr>
              <a:t>26517</a:t>
            </a:r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  км²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районів: 5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населених пунктів: </a:t>
            </a:r>
            <a:r>
              <a:rPr lang="uk-UA" sz="1600" b="1" i="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</a:rPr>
              <a:t>856 </a:t>
            </a:r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населення:</a:t>
            </a:r>
            <a:r>
              <a:rPr lang="uk-UA" sz="1600" b="1" i="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</a:rPr>
              <a:t>1843578</a:t>
            </a:r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 Кількість територіальних громад: 46</a:t>
            </a:r>
          </a:p>
        </p:txBody>
      </p:sp>
    </p:spTree>
    <p:extLst>
      <p:ext uri="{BB962C8B-B14F-4D97-AF65-F5344CB8AC3E}">
        <p14:creationId xmlns:p14="http://schemas.microsoft.com/office/powerpoint/2010/main" val="5974819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3F79F4D5-41E4-4CCB-BF50-004DC41E2A56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620" y="900789"/>
            <a:ext cx="5219430" cy="3076575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F16ECC-31BA-410F-A3B8-679357B4F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9999" y="163919"/>
            <a:ext cx="4584459" cy="638872"/>
          </a:xfrm>
        </p:spPr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DD00"/>
                </a:highlight>
                <a:latin typeface="Bahnschrift SemiBold Condensed" panose="020B0502040204020203" pitchFamily="34" charset="0"/>
              </a:rPr>
              <a:t>ЖИТОМИРСЬКА ОБЛАСТЬ</a:t>
            </a:r>
          </a:p>
        </p:txBody>
      </p:sp>
      <p:pic>
        <p:nvPicPr>
          <p:cNvPr id="9" name="Графіка 8" descr="Marker with solid fill">
            <a:extLst>
              <a:ext uri="{FF2B5EF4-FFF2-40B4-BE49-F238E27FC236}">
                <a16:creationId xmlns:a16="http://schemas.microsoft.com/office/drawing/2014/main" id="{0C599673-5198-43F9-957B-F7E99EB0FD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513912" y="910172"/>
            <a:ext cx="980282" cy="980282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E81CBEE8-7910-4DF4-B794-66E6E6538910}"/>
              </a:ext>
            </a:extLst>
          </p:cNvPr>
          <p:cNvSpPr txBox="1"/>
          <p:nvPr/>
        </p:nvSpPr>
        <p:spPr>
          <a:xfrm>
            <a:off x="2729335" y="1696695"/>
            <a:ext cx="272734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Площа області: 29832 км²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районів: 4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населених пунктів: 1668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населення: 1208212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територіальних громад: 66</a:t>
            </a:r>
          </a:p>
        </p:txBody>
      </p:sp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916771C5-AA81-4E2F-93BD-9E960A8892F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620" y="65920"/>
            <a:ext cx="893678" cy="1186687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1365D06-BC98-42E9-AFA6-ADFD445AC1A8}"/>
              </a:ext>
            </a:extLst>
          </p:cNvPr>
          <p:cNvSpPr txBox="1"/>
          <p:nvPr/>
        </p:nvSpPr>
        <p:spPr>
          <a:xfrm>
            <a:off x="7314731" y="65920"/>
            <a:ext cx="4757842" cy="58169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587 ПУБЛІЧНИХ БІБЛІОТЕК, УСЬОГО:</a:t>
            </a:r>
          </a:p>
          <a:p>
            <a:endParaRPr lang="uk-UA" sz="800" kern="100" dirty="0">
              <a:solidFill>
                <a:srgbClr val="0070C0"/>
              </a:solidFill>
              <a:effectLst/>
              <a:latin typeface="Bahnschrift SemiBold Condensed" panose="020B0502040204020203" pitchFamily="34" charset="0"/>
              <a:ea typeface="Aptos"/>
              <a:cs typeface="Times New Roman" panose="02020603050405020304" pitchFamily="18" charset="0"/>
            </a:endParaRPr>
          </a:p>
          <a:p>
            <a:endParaRPr lang="uk-UA" sz="8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за юридичним статусом: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299 (50,9%) бібліотеки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246 (41,9%) відокремлені структурні підрозділи бібліотек  (філії)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42 (7,2%) структурні підрозділи інших закладів культури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за значенням: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 (0,3%) обласні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62 (10,6%) міські (смт)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523 (89,1%) селищні, сільські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за призначенням: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16 (2,7%) для дітей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 (0,2%) для юнацтва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 (0,7%) для дітей та юнацтва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(0,0%) для осіб з вадами зору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з них взяли участь у </a:t>
            </a:r>
            <a:r>
              <a:rPr lang="uk-UA" sz="1400" kern="100" dirty="0" err="1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проєкті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«Розвиток спроможності бібліотек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Arial" panose="020B0604020202020204" pitchFamily="34" charset="0"/>
                <a:ea typeface="Aptos"/>
                <a:cs typeface="Times New Roman" panose="02020603050405020304" pitchFamily="18" charset="0"/>
              </a:rPr>
              <a:t>‒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Хабів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цифрової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освіти»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24 (4,1%) бібліотек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 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Стан бібліотечного фонду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5666,62 тис. примірників документів бібліотечного фонду, усього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134,5 тис. примірників надійшло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83,84 тис. примірників надійшло українською мовою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745,01 тис. примірників вибуло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249,35 тис. примірників вибуло українською мовою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495,18 тис. примірників вибуло російською мовою </a:t>
            </a:r>
            <a:endParaRPr lang="uk-UA" sz="1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B717FE6-5BB4-4465-98D1-7931ADE01B7C}"/>
              </a:ext>
            </a:extLst>
          </p:cNvPr>
          <p:cNvSpPr txBox="1"/>
          <p:nvPr/>
        </p:nvSpPr>
        <p:spPr>
          <a:xfrm>
            <a:off x="1377787" y="4253364"/>
            <a:ext cx="4510366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Стан приміщень та матеріально-технічної бази бібліотек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326 (55,5%) бібліотек мають приміщення, до яких забезпечено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безперешкодний доступ користувачів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186 (31,7%) бібліотек мають копіювально-розмножувальну техніку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79 (13,5%) бібліотеки мають мультимедійне обладнання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54 (9,2%) бібліотеки мають проектори та екрани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250 (42,6%) бібліотек мають комп’ютери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213 (36,3%) бібліотек мають комп’ютери з доступом до мережі Інтернет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pic>
        <p:nvPicPr>
          <p:cNvPr id="11" name="Графіка 10" descr="Schoolhouse with solid fill">
            <a:extLst>
              <a:ext uri="{FF2B5EF4-FFF2-40B4-BE49-F238E27FC236}">
                <a16:creationId xmlns:a16="http://schemas.microsoft.com/office/drawing/2014/main" id="{C13FFEE0-8F81-4A36-BA0E-06FBEE0DA6D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144714" y="623140"/>
            <a:ext cx="998929" cy="998929"/>
          </a:xfrm>
          <a:prstGeom prst="rect">
            <a:avLst/>
          </a:prstGeom>
        </p:spPr>
      </p:pic>
      <p:pic>
        <p:nvPicPr>
          <p:cNvPr id="14" name="Графіка 13" descr="Universal access with solid fill">
            <a:extLst>
              <a:ext uri="{FF2B5EF4-FFF2-40B4-BE49-F238E27FC236}">
                <a16:creationId xmlns:a16="http://schemas.microsoft.com/office/drawing/2014/main" id="{2541284E-FC47-4DA1-ACC2-647AF928406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15010" y="4133061"/>
            <a:ext cx="836405" cy="836405"/>
          </a:xfrm>
          <a:prstGeom prst="rect">
            <a:avLst/>
          </a:prstGeom>
        </p:spPr>
      </p:pic>
      <p:pic>
        <p:nvPicPr>
          <p:cNvPr id="15" name="Графіка 14" descr="Computer with solid fill">
            <a:extLst>
              <a:ext uri="{FF2B5EF4-FFF2-40B4-BE49-F238E27FC236}">
                <a16:creationId xmlns:a16="http://schemas.microsoft.com/office/drawing/2014/main" id="{3713A6FC-3A0B-4DCB-9605-E5624ECD0FF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15010" y="4726846"/>
            <a:ext cx="796633" cy="796633"/>
          </a:xfrm>
          <a:prstGeom prst="rect">
            <a:avLst/>
          </a:prstGeom>
        </p:spPr>
      </p:pic>
      <p:pic>
        <p:nvPicPr>
          <p:cNvPr id="16" name="Графіка 15" descr="Internet with solid fill">
            <a:extLst>
              <a:ext uri="{FF2B5EF4-FFF2-40B4-BE49-F238E27FC236}">
                <a16:creationId xmlns:a16="http://schemas.microsoft.com/office/drawing/2014/main" id="{2E8FD0A4-6967-4598-AAFE-4B50D20EE221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14863" y="5285690"/>
            <a:ext cx="802315" cy="802315"/>
          </a:xfrm>
          <a:prstGeom prst="rect">
            <a:avLst/>
          </a:prstGeom>
        </p:spPr>
      </p:pic>
      <p:pic>
        <p:nvPicPr>
          <p:cNvPr id="17" name="Графіка 16" descr="Checklist with solid fill">
            <a:extLst>
              <a:ext uri="{FF2B5EF4-FFF2-40B4-BE49-F238E27FC236}">
                <a16:creationId xmlns:a16="http://schemas.microsoft.com/office/drawing/2014/main" id="{4DF23DA0-6CC0-4BFB-9CE2-16D93F630571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6270287" y="1535116"/>
            <a:ext cx="769435" cy="769435"/>
          </a:xfrm>
          <a:prstGeom prst="rect">
            <a:avLst/>
          </a:prstGeom>
        </p:spPr>
      </p:pic>
      <p:pic>
        <p:nvPicPr>
          <p:cNvPr id="19" name="Графіка 18" descr="Man and woman with solid fill">
            <a:extLst>
              <a:ext uri="{FF2B5EF4-FFF2-40B4-BE49-F238E27FC236}">
                <a16:creationId xmlns:a16="http://schemas.microsoft.com/office/drawing/2014/main" id="{A090A1A8-E164-4DC1-8392-F54FFB973872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6184456" y="2355018"/>
            <a:ext cx="649534" cy="649534"/>
          </a:xfrm>
          <a:prstGeom prst="rect">
            <a:avLst/>
          </a:prstGeom>
        </p:spPr>
      </p:pic>
      <p:pic>
        <p:nvPicPr>
          <p:cNvPr id="20" name="Графіка 19" descr="Child with balloon with solid fill">
            <a:extLst>
              <a:ext uri="{FF2B5EF4-FFF2-40B4-BE49-F238E27FC236}">
                <a16:creationId xmlns:a16="http://schemas.microsoft.com/office/drawing/2014/main" id="{4EB15465-95C0-4BD1-B018-EC5192A82D32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6580785" y="2347021"/>
            <a:ext cx="607574" cy="607574"/>
          </a:xfrm>
          <a:prstGeom prst="rect">
            <a:avLst/>
          </a:prstGeom>
        </p:spPr>
      </p:pic>
      <p:pic>
        <p:nvPicPr>
          <p:cNvPr id="21" name="Графіка 20" descr="Target Audience with solid fill">
            <a:extLst>
              <a:ext uri="{FF2B5EF4-FFF2-40B4-BE49-F238E27FC236}">
                <a16:creationId xmlns:a16="http://schemas.microsoft.com/office/drawing/2014/main" id="{350F9F5A-DC4E-48DA-A06D-8B8B33DBF23F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6288447" y="2865749"/>
            <a:ext cx="698455" cy="698455"/>
          </a:xfrm>
          <a:prstGeom prst="rect">
            <a:avLst/>
          </a:prstGeom>
        </p:spPr>
      </p:pic>
      <p:pic>
        <p:nvPicPr>
          <p:cNvPr id="22" name="Графіка 21" descr="Classroom with solid fill">
            <a:extLst>
              <a:ext uri="{FF2B5EF4-FFF2-40B4-BE49-F238E27FC236}">
                <a16:creationId xmlns:a16="http://schemas.microsoft.com/office/drawing/2014/main" id="{B5F02EC6-AF56-4B99-881B-834874C5B7CF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6252958" y="3405478"/>
            <a:ext cx="786764" cy="786764"/>
          </a:xfrm>
          <a:prstGeom prst="rect">
            <a:avLst/>
          </a:prstGeom>
        </p:spPr>
      </p:pic>
      <p:pic>
        <p:nvPicPr>
          <p:cNvPr id="23" name="Графіка 22" descr="Books with solid fill">
            <a:extLst>
              <a:ext uri="{FF2B5EF4-FFF2-40B4-BE49-F238E27FC236}">
                <a16:creationId xmlns:a16="http://schemas.microsoft.com/office/drawing/2014/main" id="{CCAE46DC-CD22-4D9C-85E4-2D711C3B8DEE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6330852" y="4387014"/>
            <a:ext cx="729641" cy="729641"/>
          </a:xfrm>
          <a:prstGeom prst="rect">
            <a:avLst/>
          </a:prstGeom>
        </p:spPr>
      </p:pic>
      <p:pic>
        <p:nvPicPr>
          <p:cNvPr id="24" name="Рисунок 23">
            <a:extLst>
              <a:ext uri="{FF2B5EF4-FFF2-40B4-BE49-F238E27FC236}">
                <a16:creationId xmlns:a16="http://schemas.microsoft.com/office/drawing/2014/main" id="{21AC4F4F-D0C1-4764-A508-B49C67A6BB87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7281" y="5041731"/>
            <a:ext cx="826629" cy="524023"/>
          </a:xfrm>
          <a:prstGeom prst="rect">
            <a:avLst/>
          </a:prstGeom>
        </p:spPr>
      </p:pic>
      <p:pic>
        <p:nvPicPr>
          <p:cNvPr id="25" name="Графіка 24" descr="Open book with solid fill">
            <a:extLst>
              <a:ext uri="{FF2B5EF4-FFF2-40B4-BE49-F238E27FC236}">
                <a16:creationId xmlns:a16="http://schemas.microsoft.com/office/drawing/2014/main" id="{B95D1602-8A07-4044-9A52-C401E4FC7ADC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6366379" y="5443365"/>
            <a:ext cx="656014" cy="656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6835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636BB36-3B86-4338-BFA6-9D5CACCEF43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620" y="900789"/>
            <a:ext cx="5219430" cy="3076575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F16ECC-31BA-410F-A3B8-679357B4F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2354" y="161228"/>
            <a:ext cx="4584459" cy="638872"/>
          </a:xfrm>
        </p:spPr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DD00"/>
                </a:highlight>
                <a:latin typeface="Bahnschrift SemiBold Condensed" panose="020B0502040204020203" pitchFamily="34" charset="0"/>
              </a:rPr>
              <a:t>ЗАКАРПАТСЬКА ОБЛАСТЬ</a:t>
            </a:r>
          </a:p>
        </p:txBody>
      </p:sp>
      <p:pic>
        <p:nvPicPr>
          <p:cNvPr id="9" name="Графіка 8" descr="Marker with solid fill">
            <a:extLst>
              <a:ext uri="{FF2B5EF4-FFF2-40B4-BE49-F238E27FC236}">
                <a16:creationId xmlns:a16="http://schemas.microsoft.com/office/drawing/2014/main" id="{0C599673-5198-43F9-957B-F7E99EB0FD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2072" y="1770403"/>
            <a:ext cx="980282" cy="980282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E81CBEE8-7910-4DF4-B794-66E6E6538910}"/>
              </a:ext>
            </a:extLst>
          </p:cNvPr>
          <p:cNvSpPr txBox="1"/>
          <p:nvPr/>
        </p:nvSpPr>
        <p:spPr>
          <a:xfrm>
            <a:off x="2729335" y="1539661"/>
            <a:ext cx="272734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Площа області: 12777 км²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районів: 6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населених пунктів: 605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населення: 1253791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територіальних громад: 64</a:t>
            </a:r>
          </a:p>
        </p:txBody>
      </p:sp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D5C92AB5-A622-4E18-9161-B64743F5A28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910" y="110347"/>
            <a:ext cx="870823" cy="100965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02CC0E5-71F4-4FAF-B4EC-EFEE75214914}"/>
              </a:ext>
            </a:extLst>
          </p:cNvPr>
          <p:cNvSpPr txBox="1"/>
          <p:nvPr/>
        </p:nvSpPr>
        <p:spPr>
          <a:xfrm>
            <a:off x="7332060" y="86362"/>
            <a:ext cx="4326012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454 ПУБЛІЧНІ БІБЛІОТЕКИ, УСЬОГО:</a:t>
            </a:r>
            <a:endParaRPr lang="uk-UA" sz="20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</a:t>
            </a:r>
          </a:p>
          <a:p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за юридичним статусом: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190 (8,8%) бібліотеки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230 (10,7%) відокремлені структурні підрозділи бібліотек  (філії)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34 (1,6%) структурні підрозділи інших закладів культури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за значенням: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 (0,1%) обласні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49 (2,3%) міські (смт)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403 (18,7%) селищні, сільські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з них за призначенням: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14 (0,6%) для дітей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(0,0%) для юнацтва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 (0,0%) для дітей та юнацтва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(0,0%) для осіб з вадами зору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взяли участь у </a:t>
            </a:r>
            <a:r>
              <a:rPr lang="uk-UA" sz="1400" kern="100" dirty="0" err="1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проєкті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«Розвиток спроможності бібліотек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Arial" panose="020B0604020202020204" pitchFamily="34" charset="0"/>
                <a:ea typeface="Aptos"/>
                <a:cs typeface="Times New Roman" panose="02020603050405020304" pitchFamily="18" charset="0"/>
              </a:rPr>
              <a:t>‒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Хабів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цифрової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освіти»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13 (0,6%) бібліотек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endParaRPr lang="uk-UA" sz="800" kern="100" dirty="0">
              <a:solidFill>
                <a:srgbClr val="0070C0"/>
              </a:solidFill>
              <a:effectLst/>
              <a:latin typeface="Bahnschrift SemiBold Condensed" panose="020B0502040204020203" pitchFamily="34" charset="0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Стан бібліотечного фонду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3407,92 тис. примірників документів бібліотечного фонду, усього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18,97 тис. примірників надійшло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16,51 тис. примірників надійшло українською мовою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310,47 тис. примірників вибуло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98,01 тис. примірників вибуло українською мовою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204,45 тис. примірників вибуло російською мовою </a:t>
            </a:r>
            <a:endParaRPr lang="uk-UA" sz="1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2D3C6E0-C2C2-481A-B1C0-F1CADF77B686}"/>
              </a:ext>
            </a:extLst>
          </p:cNvPr>
          <p:cNvSpPr txBox="1"/>
          <p:nvPr/>
        </p:nvSpPr>
        <p:spPr>
          <a:xfrm>
            <a:off x="1228969" y="4296108"/>
            <a:ext cx="4457953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Стан приміщень та матеріально-технічної бази бібліотек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177 (8,2%) бібліотек мають приміщення, до яких забезпечено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безперешкодний доступ користувачів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135 (6,3%) бібліотек мають копіювально-розмножувальну техніку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46 (2,1%) бібліотек мають мультимедійне обладнання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27 (1,3%) бібліотек мають проектори та екрани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264 (12,3%) бібліотеки мають комп’ютери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175 (8,1%) бібліотек мають комп’ютери з доступом до мережі Інтернет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pic>
        <p:nvPicPr>
          <p:cNvPr id="11" name="Графіка 10" descr="Schoolhouse with solid fill">
            <a:extLst>
              <a:ext uri="{FF2B5EF4-FFF2-40B4-BE49-F238E27FC236}">
                <a16:creationId xmlns:a16="http://schemas.microsoft.com/office/drawing/2014/main" id="{EA225F90-6027-4070-9474-9192ABFC2D2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144714" y="623140"/>
            <a:ext cx="998929" cy="998929"/>
          </a:xfrm>
          <a:prstGeom prst="rect">
            <a:avLst/>
          </a:prstGeom>
        </p:spPr>
      </p:pic>
      <p:pic>
        <p:nvPicPr>
          <p:cNvPr id="13" name="Графіка 12" descr="Universal access with solid fill">
            <a:extLst>
              <a:ext uri="{FF2B5EF4-FFF2-40B4-BE49-F238E27FC236}">
                <a16:creationId xmlns:a16="http://schemas.microsoft.com/office/drawing/2014/main" id="{B0D270F0-8471-4E90-9CE7-66A03BCA0DA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15010" y="4133061"/>
            <a:ext cx="836405" cy="836405"/>
          </a:xfrm>
          <a:prstGeom prst="rect">
            <a:avLst/>
          </a:prstGeom>
        </p:spPr>
      </p:pic>
      <p:pic>
        <p:nvPicPr>
          <p:cNvPr id="14" name="Графіка 13" descr="Computer with solid fill">
            <a:extLst>
              <a:ext uri="{FF2B5EF4-FFF2-40B4-BE49-F238E27FC236}">
                <a16:creationId xmlns:a16="http://schemas.microsoft.com/office/drawing/2014/main" id="{11C0DDF6-0D27-40EB-95DD-93A77F32E41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15010" y="4726846"/>
            <a:ext cx="796633" cy="796633"/>
          </a:xfrm>
          <a:prstGeom prst="rect">
            <a:avLst/>
          </a:prstGeom>
        </p:spPr>
      </p:pic>
      <p:pic>
        <p:nvPicPr>
          <p:cNvPr id="15" name="Графіка 14" descr="Internet with solid fill">
            <a:extLst>
              <a:ext uri="{FF2B5EF4-FFF2-40B4-BE49-F238E27FC236}">
                <a16:creationId xmlns:a16="http://schemas.microsoft.com/office/drawing/2014/main" id="{D304420A-A1A8-47DD-8A49-3AB4FE11A675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14863" y="5285690"/>
            <a:ext cx="802315" cy="802315"/>
          </a:xfrm>
          <a:prstGeom prst="rect">
            <a:avLst/>
          </a:prstGeom>
        </p:spPr>
      </p:pic>
      <p:pic>
        <p:nvPicPr>
          <p:cNvPr id="16" name="Графіка 15" descr="Checklist with solid fill">
            <a:extLst>
              <a:ext uri="{FF2B5EF4-FFF2-40B4-BE49-F238E27FC236}">
                <a16:creationId xmlns:a16="http://schemas.microsoft.com/office/drawing/2014/main" id="{B543DBEE-DEF2-400A-B228-92549E2357E5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6270287" y="1535116"/>
            <a:ext cx="769435" cy="769435"/>
          </a:xfrm>
          <a:prstGeom prst="rect">
            <a:avLst/>
          </a:prstGeom>
        </p:spPr>
      </p:pic>
      <p:pic>
        <p:nvPicPr>
          <p:cNvPr id="17" name="Графіка 16" descr="Man and woman with solid fill">
            <a:extLst>
              <a:ext uri="{FF2B5EF4-FFF2-40B4-BE49-F238E27FC236}">
                <a16:creationId xmlns:a16="http://schemas.microsoft.com/office/drawing/2014/main" id="{9A55C59D-14A6-4769-92A8-5CE7E4E23CA3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6184456" y="2355018"/>
            <a:ext cx="649534" cy="649534"/>
          </a:xfrm>
          <a:prstGeom prst="rect">
            <a:avLst/>
          </a:prstGeom>
        </p:spPr>
      </p:pic>
      <p:pic>
        <p:nvPicPr>
          <p:cNvPr id="18" name="Графіка 17" descr="Child with balloon with solid fill">
            <a:extLst>
              <a:ext uri="{FF2B5EF4-FFF2-40B4-BE49-F238E27FC236}">
                <a16:creationId xmlns:a16="http://schemas.microsoft.com/office/drawing/2014/main" id="{118E5351-02DE-4A7A-AABC-8A12C6C90248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6580785" y="2347021"/>
            <a:ext cx="607574" cy="607574"/>
          </a:xfrm>
          <a:prstGeom prst="rect">
            <a:avLst/>
          </a:prstGeom>
        </p:spPr>
      </p:pic>
      <p:pic>
        <p:nvPicPr>
          <p:cNvPr id="19" name="Графіка 18" descr="Target Audience with solid fill">
            <a:extLst>
              <a:ext uri="{FF2B5EF4-FFF2-40B4-BE49-F238E27FC236}">
                <a16:creationId xmlns:a16="http://schemas.microsoft.com/office/drawing/2014/main" id="{22522082-CD1A-4151-BCCF-6FB5CC72DAE4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6288447" y="2865749"/>
            <a:ext cx="698455" cy="698455"/>
          </a:xfrm>
          <a:prstGeom prst="rect">
            <a:avLst/>
          </a:prstGeom>
        </p:spPr>
      </p:pic>
      <p:pic>
        <p:nvPicPr>
          <p:cNvPr id="21" name="Графіка 20" descr="Classroom with solid fill">
            <a:extLst>
              <a:ext uri="{FF2B5EF4-FFF2-40B4-BE49-F238E27FC236}">
                <a16:creationId xmlns:a16="http://schemas.microsoft.com/office/drawing/2014/main" id="{0600E6C1-118F-47E2-BC47-7FCB6BE9678B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6252958" y="3405478"/>
            <a:ext cx="786764" cy="786764"/>
          </a:xfrm>
          <a:prstGeom prst="rect">
            <a:avLst/>
          </a:prstGeom>
        </p:spPr>
      </p:pic>
      <p:pic>
        <p:nvPicPr>
          <p:cNvPr id="22" name="Графіка 21" descr="Books with solid fill">
            <a:extLst>
              <a:ext uri="{FF2B5EF4-FFF2-40B4-BE49-F238E27FC236}">
                <a16:creationId xmlns:a16="http://schemas.microsoft.com/office/drawing/2014/main" id="{14CB3EDE-DDB9-48E4-9ED7-BF4C430ED210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6330852" y="4387014"/>
            <a:ext cx="729641" cy="729641"/>
          </a:xfrm>
          <a:prstGeom prst="rect">
            <a:avLst/>
          </a:prstGeom>
        </p:spPr>
      </p:pic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CC9945AC-12F7-4FA6-8648-8603687CDFEB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7281" y="5041731"/>
            <a:ext cx="826629" cy="524023"/>
          </a:xfrm>
          <a:prstGeom prst="rect">
            <a:avLst/>
          </a:prstGeom>
        </p:spPr>
      </p:pic>
      <p:pic>
        <p:nvPicPr>
          <p:cNvPr id="24" name="Графіка 23" descr="Open book with solid fill">
            <a:extLst>
              <a:ext uri="{FF2B5EF4-FFF2-40B4-BE49-F238E27FC236}">
                <a16:creationId xmlns:a16="http://schemas.microsoft.com/office/drawing/2014/main" id="{D35892AE-668A-4323-82B2-DEABB5676483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6366379" y="5443365"/>
            <a:ext cx="656014" cy="656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1114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0A526A2-3BF9-4CE9-9480-B31B80446F96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620" y="900789"/>
            <a:ext cx="5219430" cy="3076575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F16ECC-31BA-410F-A3B8-679357B4F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9518" y="162517"/>
            <a:ext cx="4584459" cy="638872"/>
          </a:xfrm>
        </p:spPr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DD00"/>
                </a:highlight>
                <a:latin typeface="Bahnschrift SemiBold Condensed" panose="020B0502040204020203" pitchFamily="34" charset="0"/>
              </a:rPr>
              <a:t>ЗАПОРІЗЬКА ОБЛАСТЬ</a:t>
            </a:r>
          </a:p>
        </p:txBody>
      </p:sp>
      <p:pic>
        <p:nvPicPr>
          <p:cNvPr id="9" name="Графіка 8" descr="Marker with solid fill">
            <a:extLst>
              <a:ext uri="{FF2B5EF4-FFF2-40B4-BE49-F238E27FC236}">
                <a16:creationId xmlns:a16="http://schemas.microsoft.com/office/drawing/2014/main" id="{0C599673-5198-43F9-957B-F7E99EB0FD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16528" y="2091565"/>
            <a:ext cx="980282" cy="980282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E81CBEE8-7910-4DF4-B794-66E6E6538910}"/>
              </a:ext>
            </a:extLst>
          </p:cNvPr>
          <p:cNvSpPr txBox="1"/>
          <p:nvPr/>
        </p:nvSpPr>
        <p:spPr>
          <a:xfrm>
            <a:off x="263969" y="1431213"/>
            <a:ext cx="272734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Площа області: 27180 км²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районів: 5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населених пунктів: 953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населення: 1683115 Кількість територіальних громад: 67</a:t>
            </a:r>
          </a:p>
        </p:txBody>
      </p:sp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662E8DDA-754B-47A3-86B7-BC9BBEFB322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620" y="56361"/>
            <a:ext cx="919898" cy="110109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B8CD004-9B03-46CA-8B44-68FA9B94385E}"/>
              </a:ext>
            </a:extLst>
          </p:cNvPr>
          <p:cNvSpPr txBox="1"/>
          <p:nvPr/>
        </p:nvSpPr>
        <p:spPr>
          <a:xfrm>
            <a:off x="7375424" y="163358"/>
            <a:ext cx="4383941" cy="58169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114 ПУБЛІЧНИХ БІБЛІОТЕК, УСЬОГО:</a:t>
            </a:r>
            <a:endParaRPr lang="uk-UA" sz="20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за юридичним статусом: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69 (60,5%) бібліотеки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28 (24,6%) відокремлені структурні підрозділи бібліотек  (філії)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17 (14,9%) структурні підрозділи інших закладів культури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з них за значенням: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 (2,6%) обласні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47 (41,2%) міські (смт)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64 (56,1%) селищні, сільські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за призначенням: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 (3,5%) для дітей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 (0,9%) для юнацтва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(0,0%) для дітей та юнацтва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(0,0%) для осіб з вадами зору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з них взяли участь у </a:t>
            </a:r>
            <a:r>
              <a:rPr lang="uk-UA" sz="1400" kern="100" dirty="0" err="1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проєкті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«Розвиток спроможності бібліотек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Arial" panose="020B0604020202020204" pitchFamily="34" charset="0"/>
                <a:ea typeface="Aptos"/>
                <a:cs typeface="Times New Roman" panose="02020603050405020304" pitchFamily="18" charset="0"/>
              </a:rPr>
              <a:t>‒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Хабів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цифрової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освіти»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0 бібліотек </a:t>
            </a:r>
            <a:endParaRPr lang="uk-UA" sz="1400" kern="100" dirty="0">
              <a:latin typeface="Aptos"/>
              <a:ea typeface="Aptos"/>
              <a:cs typeface="Times New Roman" panose="02020603050405020304" pitchFamily="18" charset="0"/>
            </a:endParaRPr>
          </a:p>
          <a:p>
            <a:endParaRPr lang="uk-UA" sz="800" kern="100" dirty="0">
              <a:solidFill>
                <a:srgbClr val="0070C0"/>
              </a:solidFill>
              <a:effectLst/>
              <a:latin typeface="Bahnschrift SemiBold Condensed" panose="020B0502040204020203" pitchFamily="34" charset="0"/>
              <a:ea typeface="Aptos"/>
              <a:cs typeface="Times New Roman" panose="02020603050405020304" pitchFamily="18" charset="0"/>
            </a:endParaRPr>
          </a:p>
          <a:p>
            <a:endParaRPr lang="uk-UA" sz="800" kern="100" dirty="0">
              <a:solidFill>
                <a:srgbClr val="0070C0"/>
              </a:solidFill>
              <a:effectLst/>
              <a:latin typeface="Bahnschrift SemiBold Condensed" panose="020B0502040204020203" pitchFamily="34" charset="0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Стан бібліотечного фонду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2649,33 тис. примірників документів бібліотечного фонду, усього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13,81 тис. примірників надійшло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9,53 тис. примірників надійшло українською мовою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95,25 тис. примірників вибуло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16,84 тис. примірників вибуло українською мовою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77,77 тис. примірників вибуло російською мовою </a:t>
            </a:r>
            <a:endParaRPr lang="uk-UA" sz="1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673A9F9-969C-4CA7-AB26-5535E979E6BD}"/>
              </a:ext>
            </a:extLst>
          </p:cNvPr>
          <p:cNvSpPr txBox="1"/>
          <p:nvPr/>
        </p:nvSpPr>
        <p:spPr>
          <a:xfrm>
            <a:off x="1330513" y="4237501"/>
            <a:ext cx="4514191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Стан приміщень та матеріально-технічної бази бібліотек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75 (65,8%) бібліотек мають приміщення, до яких забезпечено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безперешкодний доступ користувачів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56 (49,1%) бібліотек мають копіювально-розмножувальну техніку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44 (38,6%) бібліотеки мають мультимедійне обладнання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40 (35,1%) бібліотек мають проектори та екрани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86 (75,4%) бібліотек мають комп’ютери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79 (69,3%) бібліотек мають комп’ютери з доступом до мережі Інтернет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pic>
        <p:nvPicPr>
          <p:cNvPr id="12" name="Графіка 11" descr="Schoolhouse with solid fill">
            <a:extLst>
              <a:ext uri="{FF2B5EF4-FFF2-40B4-BE49-F238E27FC236}">
                <a16:creationId xmlns:a16="http://schemas.microsoft.com/office/drawing/2014/main" id="{3DFC59F6-FD3F-4AB3-B893-FDF2DF0EA0B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144714" y="623140"/>
            <a:ext cx="998929" cy="998929"/>
          </a:xfrm>
          <a:prstGeom prst="rect">
            <a:avLst/>
          </a:prstGeom>
        </p:spPr>
      </p:pic>
      <p:pic>
        <p:nvPicPr>
          <p:cNvPr id="13" name="Графіка 12" descr="Universal access with solid fill">
            <a:extLst>
              <a:ext uri="{FF2B5EF4-FFF2-40B4-BE49-F238E27FC236}">
                <a16:creationId xmlns:a16="http://schemas.microsoft.com/office/drawing/2014/main" id="{F8E5357D-3706-4801-82E8-41C9E1E2264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15010" y="4133061"/>
            <a:ext cx="836405" cy="836405"/>
          </a:xfrm>
          <a:prstGeom prst="rect">
            <a:avLst/>
          </a:prstGeom>
        </p:spPr>
      </p:pic>
      <p:pic>
        <p:nvPicPr>
          <p:cNvPr id="14" name="Графіка 13" descr="Computer with solid fill">
            <a:extLst>
              <a:ext uri="{FF2B5EF4-FFF2-40B4-BE49-F238E27FC236}">
                <a16:creationId xmlns:a16="http://schemas.microsoft.com/office/drawing/2014/main" id="{98ED526B-07ED-4004-9579-39696442670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15010" y="4726846"/>
            <a:ext cx="796633" cy="796633"/>
          </a:xfrm>
          <a:prstGeom prst="rect">
            <a:avLst/>
          </a:prstGeom>
        </p:spPr>
      </p:pic>
      <p:pic>
        <p:nvPicPr>
          <p:cNvPr id="15" name="Графіка 14" descr="Internet with solid fill">
            <a:extLst>
              <a:ext uri="{FF2B5EF4-FFF2-40B4-BE49-F238E27FC236}">
                <a16:creationId xmlns:a16="http://schemas.microsoft.com/office/drawing/2014/main" id="{398E9D1A-6B85-43CC-8BB1-4111422FE3B3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14863" y="5285690"/>
            <a:ext cx="802315" cy="802315"/>
          </a:xfrm>
          <a:prstGeom prst="rect">
            <a:avLst/>
          </a:prstGeom>
        </p:spPr>
      </p:pic>
      <p:pic>
        <p:nvPicPr>
          <p:cNvPr id="16" name="Графіка 15" descr="Checklist with solid fill">
            <a:extLst>
              <a:ext uri="{FF2B5EF4-FFF2-40B4-BE49-F238E27FC236}">
                <a16:creationId xmlns:a16="http://schemas.microsoft.com/office/drawing/2014/main" id="{F63E237E-4E1F-4B61-81F9-082802D984DB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6270287" y="1535116"/>
            <a:ext cx="769435" cy="769435"/>
          </a:xfrm>
          <a:prstGeom prst="rect">
            <a:avLst/>
          </a:prstGeom>
        </p:spPr>
      </p:pic>
      <p:pic>
        <p:nvPicPr>
          <p:cNvPr id="17" name="Графіка 16" descr="Man and woman with solid fill">
            <a:extLst>
              <a:ext uri="{FF2B5EF4-FFF2-40B4-BE49-F238E27FC236}">
                <a16:creationId xmlns:a16="http://schemas.microsoft.com/office/drawing/2014/main" id="{C34E436B-1AAE-4AAD-AED8-63109C5B284D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6184456" y="2355018"/>
            <a:ext cx="649534" cy="649534"/>
          </a:xfrm>
          <a:prstGeom prst="rect">
            <a:avLst/>
          </a:prstGeom>
        </p:spPr>
      </p:pic>
      <p:pic>
        <p:nvPicPr>
          <p:cNvPr id="19" name="Графіка 18" descr="Child with balloon with solid fill">
            <a:extLst>
              <a:ext uri="{FF2B5EF4-FFF2-40B4-BE49-F238E27FC236}">
                <a16:creationId xmlns:a16="http://schemas.microsoft.com/office/drawing/2014/main" id="{0E1E8C10-2A49-49FE-80FD-3E4C4D50E961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6580785" y="2347021"/>
            <a:ext cx="607574" cy="607574"/>
          </a:xfrm>
          <a:prstGeom prst="rect">
            <a:avLst/>
          </a:prstGeom>
        </p:spPr>
      </p:pic>
      <p:pic>
        <p:nvPicPr>
          <p:cNvPr id="20" name="Графіка 19" descr="Target Audience with solid fill">
            <a:extLst>
              <a:ext uri="{FF2B5EF4-FFF2-40B4-BE49-F238E27FC236}">
                <a16:creationId xmlns:a16="http://schemas.microsoft.com/office/drawing/2014/main" id="{F39A99A0-70B0-473F-8A19-3EEA3720A84E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6288447" y="2865749"/>
            <a:ext cx="698455" cy="698455"/>
          </a:xfrm>
          <a:prstGeom prst="rect">
            <a:avLst/>
          </a:prstGeom>
        </p:spPr>
      </p:pic>
      <p:pic>
        <p:nvPicPr>
          <p:cNvPr id="21" name="Графіка 20" descr="Classroom with solid fill">
            <a:extLst>
              <a:ext uri="{FF2B5EF4-FFF2-40B4-BE49-F238E27FC236}">
                <a16:creationId xmlns:a16="http://schemas.microsoft.com/office/drawing/2014/main" id="{40D26311-F1CB-412C-BB13-B50CF8246569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6252958" y="3405478"/>
            <a:ext cx="786764" cy="786764"/>
          </a:xfrm>
          <a:prstGeom prst="rect">
            <a:avLst/>
          </a:prstGeom>
        </p:spPr>
      </p:pic>
      <p:pic>
        <p:nvPicPr>
          <p:cNvPr id="22" name="Графіка 21" descr="Books with solid fill">
            <a:extLst>
              <a:ext uri="{FF2B5EF4-FFF2-40B4-BE49-F238E27FC236}">
                <a16:creationId xmlns:a16="http://schemas.microsoft.com/office/drawing/2014/main" id="{EB72446E-8024-44C3-95C5-95AE9A92C397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6330852" y="4387014"/>
            <a:ext cx="729641" cy="729641"/>
          </a:xfrm>
          <a:prstGeom prst="rect">
            <a:avLst/>
          </a:prstGeom>
        </p:spPr>
      </p:pic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564443CC-7DA4-457B-ACE6-FE524D91CEFB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7281" y="5041731"/>
            <a:ext cx="826629" cy="524023"/>
          </a:xfrm>
          <a:prstGeom prst="rect">
            <a:avLst/>
          </a:prstGeom>
        </p:spPr>
      </p:pic>
      <p:pic>
        <p:nvPicPr>
          <p:cNvPr id="24" name="Графіка 23" descr="Open book with solid fill">
            <a:extLst>
              <a:ext uri="{FF2B5EF4-FFF2-40B4-BE49-F238E27FC236}">
                <a16:creationId xmlns:a16="http://schemas.microsoft.com/office/drawing/2014/main" id="{266DC917-06ED-4E86-AC80-4757F4887913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6366379" y="5443365"/>
            <a:ext cx="656014" cy="656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26835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253FE8C-90D8-4F73-80E0-75420521B33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620" y="900789"/>
            <a:ext cx="5219430" cy="3076575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F16ECC-31BA-410F-A3B8-679357B4F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150" y="122437"/>
            <a:ext cx="5356465" cy="677288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DD00"/>
                </a:highlight>
                <a:latin typeface="Bahnschrift SemiBold Condensed" panose="020B0502040204020203" pitchFamily="34" charset="0"/>
              </a:rPr>
              <a:t>ІВАНО-ФРАНКІВСЬКА</a:t>
            </a:r>
            <a:r>
              <a:rPr lang="uk-U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DD00"/>
                </a:highlight>
                <a:latin typeface="Bahnschrift SemiBold Condensed" panose="020B0502040204020203" pitchFamily="34" charset="0"/>
              </a:rPr>
              <a:t> ОБЛАСТЬ</a:t>
            </a:r>
          </a:p>
        </p:txBody>
      </p:sp>
      <p:pic>
        <p:nvPicPr>
          <p:cNvPr id="9" name="Графіка 8" descr="Marker with solid fill">
            <a:extLst>
              <a:ext uri="{FF2B5EF4-FFF2-40B4-BE49-F238E27FC236}">
                <a16:creationId xmlns:a16="http://schemas.microsoft.com/office/drawing/2014/main" id="{0C599673-5198-43F9-957B-F7E99EB0FD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44196" y="1632593"/>
            <a:ext cx="980282" cy="980282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E81CBEE8-7910-4DF4-B794-66E6E6538910}"/>
              </a:ext>
            </a:extLst>
          </p:cNvPr>
          <p:cNvSpPr txBox="1"/>
          <p:nvPr/>
        </p:nvSpPr>
        <p:spPr>
          <a:xfrm>
            <a:off x="2729335" y="1557503"/>
            <a:ext cx="272734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Площа області: 13900 км²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районів: 6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населених пунктів: 804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населення: 1368097 Кількість територіальних громад: 62</a:t>
            </a:r>
          </a:p>
        </p:txBody>
      </p:sp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01E8638F-70AB-4F0B-A98A-E50AF0602E3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812" y="120985"/>
            <a:ext cx="800710" cy="104219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7F3E705-E5AB-49CE-8D5C-6CD718B602F7}"/>
              </a:ext>
            </a:extLst>
          </p:cNvPr>
          <p:cNvSpPr txBox="1"/>
          <p:nvPr/>
        </p:nvSpPr>
        <p:spPr>
          <a:xfrm>
            <a:off x="7383230" y="86362"/>
            <a:ext cx="4495175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670 ПУБЛІЧНИХ БІБЛІОТЕК, УСЬОГО:</a:t>
            </a:r>
            <a:endParaRPr lang="uk-UA" sz="20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</a:t>
            </a:r>
          </a:p>
          <a:p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за юридичним статусом: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339 (50,6%) бібліотеки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331 (49,4%) відокремлені структурні підрозділи бібліотек  (філії)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(0,0%) структурні підрозділи інших закладів культури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за значенням: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 (0,4%) обласні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80 (11,9%) міські (смт)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587 (87,6%) селищні, сільські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з них за призначенням: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31 (4,6%) для дітей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 (0,4%) для юнацтва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 (0,1%) для дітей та юнацтва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(0,0%) для осіб з вадами зору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з них взяли участь у </a:t>
            </a:r>
            <a:r>
              <a:rPr lang="uk-UA" sz="1400" kern="100" dirty="0" err="1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проєкті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«Розвиток спроможності бібліотек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Arial" panose="020B0604020202020204" pitchFamily="34" charset="0"/>
                <a:ea typeface="Aptos"/>
                <a:cs typeface="Times New Roman" panose="02020603050405020304" pitchFamily="18" charset="0"/>
              </a:rPr>
              <a:t>‒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Хабів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цифрової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освіти»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45 (6,7%) бібліотек </a:t>
            </a:r>
          </a:p>
          <a:p>
            <a:endParaRPr lang="uk-UA" sz="8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Стан бібліотечного фонду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6220,88 тис. примірників документів бібліотечного фонду, усього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141,32 тис. примірників надійшло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93,41 тис. примірників надійшло українською мовою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560,14 тис. примірників вибуло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221,86 тис. примірників вибуло українською мовою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338,00 тис. примірників вибуло російською мовою </a:t>
            </a:r>
            <a:endParaRPr lang="uk-UA" sz="1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403F8E7-11F3-4E01-972B-85E439F949F7}"/>
              </a:ext>
            </a:extLst>
          </p:cNvPr>
          <p:cNvSpPr txBox="1"/>
          <p:nvPr/>
        </p:nvSpPr>
        <p:spPr>
          <a:xfrm>
            <a:off x="1362298" y="4259339"/>
            <a:ext cx="4495175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Стан приміщень та матеріально-технічної бази бібліотек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332 (49,6%) бібліотеки мають приміщення, до яких забезпечено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безперешкодний доступ користувачів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209 (31,2%) бібліотек мають копіювально-розмножувальну техніку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39 (5,8%) бібліотек мають мультимедійне обладнання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29 (4,3%) бібліотек мають проектори та екрани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261 (39,0%) бібліотека мають комп’ютери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242 (36,1%) бібліотеки мають комп’ютери з доступом до мережі Інтернет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pic>
        <p:nvPicPr>
          <p:cNvPr id="11" name="Графіка 10" descr="Schoolhouse with solid fill">
            <a:extLst>
              <a:ext uri="{FF2B5EF4-FFF2-40B4-BE49-F238E27FC236}">
                <a16:creationId xmlns:a16="http://schemas.microsoft.com/office/drawing/2014/main" id="{2C2A21FC-1C7C-40E3-850C-7E5016E6057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144714" y="623140"/>
            <a:ext cx="998929" cy="998929"/>
          </a:xfrm>
          <a:prstGeom prst="rect">
            <a:avLst/>
          </a:prstGeom>
        </p:spPr>
      </p:pic>
      <p:pic>
        <p:nvPicPr>
          <p:cNvPr id="13" name="Графіка 12" descr="Universal access with solid fill">
            <a:extLst>
              <a:ext uri="{FF2B5EF4-FFF2-40B4-BE49-F238E27FC236}">
                <a16:creationId xmlns:a16="http://schemas.microsoft.com/office/drawing/2014/main" id="{9ACA92B0-4D3E-4F61-82B2-25DF7321D76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15010" y="4133061"/>
            <a:ext cx="836405" cy="836405"/>
          </a:xfrm>
          <a:prstGeom prst="rect">
            <a:avLst/>
          </a:prstGeom>
        </p:spPr>
      </p:pic>
      <p:pic>
        <p:nvPicPr>
          <p:cNvPr id="14" name="Графіка 13" descr="Computer with solid fill">
            <a:extLst>
              <a:ext uri="{FF2B5EF4-FFF2-40B4-BE49-F238E27FC236}">
                <a16:creationId xmlns:a16="http://schemas.microsoft.com/office/drawing/2014/main" id="{6D875CDD-9ABE-4BE0-9AEF-40705B8839F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15010" y="4726846"/>
            <a:ext cx="796633" cy="796633"/>
          </a:xfrm>
          <a:prstGeom prst="rect">
            <a:avLst/>
          </a:prstGeom>
        </p:spPr>
      </p:pic>
      <p:pic>
        <p:nvPicPr>
          <p:cNvPr id="15" name="Графіка 14" descr="Internet with solid fill">
            <a:extLst>
              <a:ext uri="{FF2B5EF4-FFF2-40B4-BE49-F238E27FC236}">
                <a16:creationId xmlns:a16="http://schemas.microsoft.com/office/drawing/2014/main" id="{445F9AF8-F4C6-4280-8B20-45D1117EBD2A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14863" y="5285690"/>
            <a:ext cx="802315" cy="802315"/>
          </a:xfrm>
          <a:prstGeom prst="rect">
            <a:avLst/>
          </a:prstGeom>
        </p:spPr>
      </p:pic>
      <p:pic>
        <p:nvPicPr>
          <p:cNvPr id="16" name="Графіка 15" descr="Checklist with solid fill">
            <a:extLst>
              <a:ext uri="{FF2B5EF4-FFF2-40B4-BE49-F238E27FC236}">
                <a16:creationId xmlns:a16="http://schemas.microsoft.com/office/drawing/2014/main" id="{1A3ECDBC-8856-4941-BBF4-0E2215C7FAD2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6270287" y="1535116"/>
            <a:ext cx="769435" cy="769435"/>
          </a:xfrm>
          <a:prstGeom prst="rect">
            <a:avLst/>
          </a:prstGeom>
        </p:spPr>
      </p:pic>
      <p:pic>
        <p:nvPicPr>
          <p:cNvPr id="17" name="Графіка 16" descr="Man and woman with solid fill">
            <a:extLst>
              <a:ext uri="{FF2B5EF4-FFF2-40B4-BE49-F238E27FC236}">
                <a16:creationId xmlns:a16="http://schemas.microsoft.com/office/drawing/2014/main" id="{2C298C3C-73AF-42B5-A82D-A9B33F1A87AC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6184456" y="2355018"/>
            <a:ext cx="649534" cy="649534"/>
          </a:xfrm>
          <a:prstGeom prst="rect">
            <a:avLst/>
          </a:prstGeom>
        </p:spPr>
      </p:pic>
      <p:pic>
        <p:nvPicPr>
          <p:cNvPr id="18" name="Графіка 17" descr="Child with balloon with solid fill">
            <a:extLst>
              <a:ext uri="{FF2B5EF4-FFF2-40B4-BE49-F238E27FC236}">
                <a16:creationId xmlns:a16="http://schemas.microsoft.com/office/drawing/2014/main" id="{758B6128-EF61-4A2F-8DBE-A4443A49B937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6580785" y="2347021"/>
            <a:ext cx="607574" cy="607574"/>
          </a:xfrm>
          <a:prstGeom prst="rect">
            <a:avLst/>
          </a:prstGeom>
        </p:spPr>
      </p:pic>
      <p:pic>
        <p:nvPicPr>
          <p:cNvPr id="19" name="Графіка 18" descr="Target Audience with solid fill">
            <a:extLst>
              <a:ext uri="{FF2B5EF4-FFF2-40B4-BE49-F238E27FC236}">
                <a16:creationId xmlns:a16="http://schemas.microsoft.com/office/drawing/2014/main" id="{F379BE19-EEFC-49F5-87AE-E92740AD9F34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6288447" y="2865749"/>
            <a:ext cx="698455" cy="698455"/>
          </a:xfrm>
          <a:prstGeom prst="rect">
            <a:avLst/>
          </a:prstGeom>
        </p:spPr>
      </p:pic>
      <p:pic>
        <p:nvPicPr>
          <p:cNvPr id="21" name="Графіка 20" descr="Classroom with solid fill">
            <a:extLst>
              <a:ext uri="{FF2B5EF4-FFF2-40B4-BE49-F238E27FC236}">
                <a16:creationId xmlns:a16="http://schemas.microsoft.com/office/drawing/2014/main" id="{C7408753-0F82-48E4-B451-F3CA6B9B8629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6252958" y="3405478"/>
            <a:ext cx="786764" cy="786764"/>
          </a:xfrm>
          <a:prstGeom prst="rect">
            <a:avLst/>
          </a:prstGeom>
        </p:spPr>
      </p:pic>
      <p:pic>
        <p:nvPicPr>
          <p:cNvPr id="22" name="Графіка 21" descr="Books with solid fill">
            <a:extLst>
              <a:ext uri="{FF2B5EF4-FFF2-40B4-BE49-F238E27FC236}">
                <a16:creationId xmlns:a16="http://schemas.microsoft.com/office/drawing/2014/main" id="{B39468F1-A191-4785-B92A-9BABBA589DCD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6330852" y="4387014"/>
            <a:ext cx="729641" cy="729641"/>
          </a:xfrm>
          <a:prstGeom prst="rect">
            <a:avLst/>
          </a:prstGeom>
        </p:spPr>
      </p:pic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1B79EB32-3EEC-474F-8BF0-25CC2D0189FA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7281" y="5041731"/>
            <a:ext cx="826629" cy="524023"/>
          </a:xfrm>
          <a:prstGeom prst="rect">
            <a:avLst/>
          </a:prstGeom>
        </p:spPr>
      </p:pic>
      <p:pic>
        <p:nvPicPr>
          <p:cNvPr id="24" name="Графіка 23" descr="Open book with solid fill">
            <a:extLst>
              <a:ext uri="{FF2B5EF4-FFF2-40B4-BE49-F238E27FC236}">
                <a16:creationId xmlns:a16="http://schemas.microsoft.com/office/drawing/2014/main" id="{30683372-EA7E-4C77-9944-ECDA4E8EA102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6366379" y="5443365"/>
            <a:ext cx="656014" cy="656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7157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F9A570A-27F5-474A-ACF0-59D2EF793BD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620" y="900789"/>
            <a:ext cx="5219430" cy="3076575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F16ECC-31BA-410F-A3B8-679357B4F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149" y="200747"/>
            <a:ext cx="4584459" cy="638872"/>
          </a:xfrm>
        </p:spPr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DD00"/>
                </a:highlight>
                <a:latin typeface="Bahnschrift SemiBold Condensed" panose="020B0502040204020203" pitchFamily="34" charset="0"/>
              </a:rPr>
              <a:t>КИЇВСЬКА ОБЛАСТЬ</a:t>
            </a:r>
          </a:p>
        </p:txBody>
      </p:sp>
      <p:pic>
        <p:nvPicPr>
          <p:cNvPr id="9" name="Графіка 8" descr="Marker with solid fill">
            <a:extLst>
              <a:ext uri="{FF2B5EF4-FFF2-40B4-BE49-F238E27FC236}">
                <a16:creationId xmlns:a16="http://schemas.microsoft.com/office/drawing/2014/main" id="{0C599673-5198-43F9-957B-F7E99EB0FD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149581" y="990434"/>
            <a:ext cx="980282" cy="980282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E81CBEE8-7910-4DF4-B794-66E6E6538910}"/>
              </a:ext>
            </a:extLst>
          </p:cNvPr>
          <p:cNvSpPr txBox="1"/>
          <p:nvPr/>
        </p:nvSpPr>
        <p:spPr>
          <a:xfrm>
            <a:off x="263305" y="1650600"/>
            <a:ext cx="272734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Площа області: 28131 км²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районів: 7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населених пунктів: 1180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населення: 1781044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територіальних громад: 69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2993F6C-B189-4E8E-B7E8-B400B3D9908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05" y="139576"/>
            <a:ext cx="903844" cy="111568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0230FDE-5D66-4722-80DD-6B0036743658}"/>
              </a:ext>
            </a:extLst>
          </p:cNvPr>
          <p:cNvSpPr txBox="1"/>
          <p:nvPr/>
        </p:nvSpPr>
        <p:spPr>
          <a:xfrm>
            <a:off x="7314731" y="139576"/>
            <a:ext cx="4738938" cy="60324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696 ПУБЛІЧНИХ БІБЛІОТЕК, УСЬОГО:</a:t>
            </a:r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</a:t>
            </a:r>
          </a:p>
          <a:p>
            <a:endParaRPr lang="uk-UA" sz="1400" kern="100" dirty="0">
              <a:solidFill>
                <a:srgbClr val="0070C0"/>
              </a:solidFill>
              <a:effectLst/>
              <a:latin typeface="Bahnschrift SemiBold Condensed" panose="020B0502040204020203" pitchFamily="34" charset="0"/>
              <a:ea typeface="Aptos"/>
              <a:cs typeface="Times New Roman" panose="02020603050405020304" pitchFamily="18" charset="0"/>
            </a:endParaRPr>
          </a:p>
          <a:p>
            <a:endParaRPr lang="uk-UA" sz="800" kern="100" dirty="0">
              <a:solidFill>
                <a:srgbClr val="0070C0"/>
              </a:solidFill>
              <a:effectLst/>
              <a:latin typeface="Bahnschrift SemiBold Condensed" panose="020B0502040204020203" pitchFamily="34" charset="0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за юридичним статусом: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250 (35,9%) бібліотеки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417 (59,9%) відокремлені структурні підрозділи бібліотек  (філії)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22 (3,2%) структурні підрозділи інших закладів культури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7 (1%) публічно-шкільна бібліотека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з них за значенням: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 (0,3%) обласні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96 (13,8%) міські (смт)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598 (85,9%) селищні, сільські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за призначенням: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32 (4,6%) для дітей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 (0,1%) для юнацтва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 (0,1%) для дітей та юнацтва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 (0,1%) для осіб з вадами зору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взяли участь у </a:t>
            </a:r>
            <a:r>
              <a:rPr lang="uk-UA" sz="1400" kern="100" dirty="0" err="1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проєкті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«Розвиток спроможності бібліотек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Arial" panose="020B0604020202020204" pitchFamily="34" charset="0"/>
                <a:ea typeface="Aptos"/>
                <a:cs typeface="Times New Roman" panose="02020603050405020304" pitchFamily="18" charset="0"/>
              </a:rPr>
              <a:t>‒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Хабів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цифрової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освіти»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(0,0%) бібліотек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8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</a:t>
            </a:r>
            <a:endParaRPr lang="uk-UA" sz="8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Стан бібліотечного фонду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5981,3 тис. примірників документів бібліотечного фонду, усього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98,82 тис. примірників надійшло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86,04 тис. примірників надійшло українською мовою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797,93 тис. примірників вибуло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273,5 тис. примірників вибуло українською мовою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524,39 тис. примірників вибуло російською мовою </a:t>
            </a:r>
            <a:endParaRPr lang="uk-UA" sz="1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0793B21-F8EE-4CB0-8F7B-4C282C42FEE5}"/>
              </a:ext>
            </a:extLst>
          </p:cNvPr>
          <p:cNvSpPr txBox="1"/>
          <p:nvPr/>
        </p:nvSpPr>
        <p:spPr>
          <a:xfrm>
            <a:off x="1330513" y="4395801"/>
            <a:ext cx="451485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Стан приміщень та матеріально-технічної бази бібліотек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323 (46,4%) бібліотеки мають приміщення, до яких забезпечено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безперешкодний доступ користувачів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243 (34,9%) бібліотеки мають копіювально-розмножувальну техніку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88 (12,6%) бібліотек мають мультимедійне обладнання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63 (9,1%) бібліотеки мають проектори та екрани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365 (52,4%) бібліотек мають комп’ютери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277 (39,8%) бібліотек мають комп’ютери з доступом до мережі Інтернет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pic>
        <p:nvPicPr>
          <p:cNvPr id="11" name="Графіка 10" descr="Schoolhouse with solid fill">
            <a:extLst>
              <a:ext uri="{FF2B5EF4-FFF2-40B4-BE49-F238E27FC236}">
                <a16:creationId xmlns:a16="http://schemas.microsoft.com/office/drawing/2014/main" id="{08E54116-021D-4676-AA12-BFEBFEA47A7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144714" y="623140"/>
            <a:ext cx="998929" cy="998929"/>
          </a:xfrm>
          <a:prstGeom prst="rect">
            <a:avLst/>
          </a:prstGeom>
        </p:spPr>
      </p:pic>
      <p:pic>
        <p:nvPicPr>
          <p:cNvPr id="13" name="Графіка 12" descr="Universal access with solid fill">
            <a:extLst>
              <a:ext uri="{FF2B5EF4-FFF2-40B4-BE49-F238E27FC236}">
                <a16:creationId xmlns:a16="http://schemas.microsoft.com/office/drawing/2014/main" id="{BAFCE791-6CE2-4680-BC19-45BB342DD3D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91420" y="4351968"/>
            <a:ext cx="836405" cy="836405"/>
          </a:xfrm>
          <a:prstGeom prst="rect">
            <a:avLst/>
          </a:prstGeom>
        </p:spPr>
      </p:pic>
      <p:pic>
        <p:nvPicPr>
          <p:cNvPr id="14" name="Графіка 13" descr="Computer with solid fill">
            <a:extLst>
              <a:ext uri="{FF2B5EF4-FFF2-40B4-BE49-F238E27FC236}">
                <a16:creationId xmlns:a16="http://schemas.microsoft.com/office/drawing/2014/main" id="{E60243E4-8C81-4613-BDCB-0364586F9B4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15010" y="4945193"/>
            <a:ext cx="796633" cy="796633"/>
          </a:xfrm>
          <a:prstGeom prst="rect">
            <a:avLst/>
          </a:prstGeom>
        </p:spPr>
      </p:pic>
      <p:pic>
        <p:nvPicPr>
          <p:cNvPr id="15" name="Графіка 14" descr="Internet with solid fill">
            <a:extLst>
              <a:ext uri="{FF2B5EF4-FFF2-40B4-BE49-F238E27FC236}">
                <a16:creationId xmlns:a16="http://schemas.microsoft.com/office/drawing/2014/main" id="{A810D91D-CB24-43F5-B6E4-59F5EA0A1158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08466" y="5523478"/>
            <a:ext cx="802315" cy="802315"/>
          </a:xfrm>
          <a:prstGeom prst="rect">
            <a:avLst/>
          </a:prstGeom>
        </p:spPr>
      </p:pic>
      <p:pic>
        <p:nvPicPr>
          <p:cNvPr id="16" name="Графіка 15" descr="Checklist with solid fill">
            <a:extLst>
              <a:ext uri="{FF2B5EF4-FFF2-40B4-BE49-F238E27FC236}">
                <a16:creationId xmlns:a16="http://schemas.microsoft.com/office/drawing/2014/main" id="{FE5CDACC-5200-434D-97FF-716EBF4420F9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6270287" y="1535116"/>
            <a:ext cx="769435" cy="769435"/>
          </a:xfrm>
          <a:prstGeom prst="rect">
            <a:avLst/>
          </a:prstGeom>
        </p:spPr>
      </p:pic>
      <p:pic>
        <p:nvPicPr>
          <p:cNvPr id="17" name="Графіка 16" descr="Man and woman with solid fill">
            <a:extLst>
              <a:ext uri="{FF2B5EF4-FFF2-40B4-BE49-F238E27FC236}">
                <a16:creationId xmlns:a16="http://schemas.microsoft.com/office/drawing/2014/main" id="{CA7534C5-52D2-4704-8D45-991FF68AFDD5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6184456" y="2355018"/>
            <a:ext cx="649534" cy="649534"/>
          </a:xfrm>
          <a:prstGeom prst="rect">
            <a:avLst/>
          </a:prstGeom>
        </p:spPr>
      </p:pic>
      <p:pic>
        <p:nvPicPr>
          <p:cNvPr id="18" name="Графіка 17" descr="Child with balloon with solid fill">
            <a:extLst>
              <a:ext uri="{FF2B5EF4-FFF2-40B4-BE49-F238E27FC236}">
                <a16:creationId xmlns:a16="http://schemas.microsoft.com/office/drawing/2014/main" id="{A96093C5-110C-4741-9093-3EBA4D6BB4B2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6580785" y="2347021"/>
            <a:ext cx="607574" cy="607574"/>
          </a:xfrm>
          <a:prstGeom prst="rect">
            <a:avLst/>
          </a:prstGeom>
        </p:spPr>
      </p:pic>
      <p:pic>
        <p:nvPicPr>
          <p:cNvPr id="19" name="Графіка 18" descr="Target Audience with solid fill">
            <a:extLst>
              <a:ext uri="{FF2B5EF4-FFF2-40B4-BE49-F238E27FC236}">
                <a16:creationId xmlns:a16="http://schemas.microsoft.com/office/drawing/2014/main" id="{29999479-D97A-4A57-801F-D17A2D8C89D8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6288447" y="2865749"/>
            <a:ext cx="698455" cy="698455"/>
          </a:xfrm>
          <a:prstGeom prst="rect">
            <a:avLst/>
          </a:prstGeom>
        </p:spPr>
      </p:pic>
      <p:pic>
        <p:nvPicPr>
          <p:cNvPr id="20" name="Графіка 19" descr="Classroom with solid fill">
            <a:extLst>
              <a:ext uri="{FF2B5EF4-FFF2-40B4-BE49-F238E27FC236}">
                <a16:creationId xmlns:a16="http://schemas.microsoft.com/office/drawing/2014/main" id="{85C5744D-D657-48E4-8D9C-20252C7D622A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6252958" y="3405478"/>
            <a:ext cx="786764" cy="786764"/>
          </a:xfrm>
          <a:prstGeom prst="rect">
            <a:avLst/>
          </a:prstGeom>
        </p:spPr>
      </p:pic>
      <p:pic>
        <p:nvPicPr>
          <p:cNvPr id="21" name="Графіка 20" descr="Books with solid fill">
            <a:extLst>
              <a:ext uri="{FF2B5EF4-FFF2-40B4-BE49-F238E27FC236}">
                <a16:creationId xmlns:a16="http://schemas.microsoft.com/office/drawing/2014/main" id="{526A9825-4E78-4BE9-983A-2634A4A87E78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6310081" y="4613869"/>
            <a:ext cx="729641" cy="729641"/>
          </a:xfrm>
          <a:prstGeom prst="rect">
            <a:avLst/>
          </a:prstGeom>
        </p:spPr>
      </p:pic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6133B07E-223F-4CCE-A139-5DEC1F73AE34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8447" y="5261467"/>
            <a:ext cx="826629" cy="524023"/>
          </a:xfrm>
          <a:prstGeom prst="rect">
            <a:avLst/>
          </a:prstGeom>
        </p:spPr>
      </p:pic>
      <p:pic>
        <p:nvPicPr>
          <p:cNvPr id="23" name="Графіка 22" descr="Open book with solid fill">
            <a:extLst>
              <a:ext uri="{FF2B5EF4-FFF2-40B4-BE49-F238E27FC236}">
                <a16:creationId xmlns:a16="http://schemas.microsoft.com/office/drawing/2014/main" id="{A88F2EB2-55A5-4947-839B-E5E06501B2F3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6383940" y="5686847"/>
            <a:ext cx="656014" cy="656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13011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00E76E9-8B4A-4CC3-805E-F2B180A5D30C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620" y="900789"/>
            <a:ext cx="5219430" cy="3076575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F16ECC-31BA-410F-A3B8-679357B4F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08" y="64613"/>
            <a:ext cx="4852651" cy="784701"/>
          </a:xfrm>
        </p:spPr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DD00"/>
                </a:highlight>
                <a:latin typeface="Bahnschrift SemiBold Condensed" panose="020B0502040204020203" pitchFamily="34" charset="0"/>
              </a:rPr>
              <a:t>КІРОВОГРАДСЬКА ОБЛАСТЬ</a:t>
            </a:r>
          </a:p>
        </p:txBody>
      </p:sp>
      <p:pic>
        <p:nvPicPr>
          <p:cNvPr id="9" name="Графіка 8" descr="Marker with solid fill">
            <a:extLst>
              <a:ext uri="{FF2B5EF4-FFF2-40B4-BE49-F238E27FC236}">
                <a16:creationId xmlns:a16="http://schemas.microsoft.com/office/drawing/2014/main" id="{0C599673-5198-43F9-957B-F7E99EB0FD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729335" y="1685490"/>
            <a:ext cx="980282" cy="980282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E81CBEE8-7910-4DF4-B794-66E6E6538910}"/>
              </a:ext>
            </a:extLst>
          </p:cNvPr>
          <p:cNvSpPr txBox="1"/>
          <p:nvPr/>
        </p:nvSpPr>
        <p:spPr>
          <a:xfrm>
            <a:off x="188231" y="1645526"/>
            <a:ext cx="272734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Площа області: 24588 км²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районів: 4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населених пунктів: 1029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населення: 933209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територіальних громад: 49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6E6D5FD-F7EE-43C8-819B-1F89A15B90D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476" y="64613"/>
            <a:ext cx="769749" cy="99688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43ECBC7-135C-4D04-960C-4DACE9625A76}"/>
              </a:ext>
            </a:extLst>
          </p:cNvPr>
          <p:cNvSpPr txBox="1"/>
          <p:nvPr/>
        </p:nvSpPr>
        <p:spPr>
          <a:xfrm>
            <a:off x="7247634" y="64613"/>
            <a:ext cx="4313802" cy="60939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531 ПУБЛІЧНА БІБЛІОТЕКА, УСЬОГО:</a:t>
            </a:r>
          </a:p>
          <a:p>
            <a:endParaRPr lang="uk-UA" sz="1200" kern="100" dirty="0">
              <a:solidFill>
                <a:srgbClr val="0070C0"/>
              </a:solidFill>
              <a:highlight>
                <a:srgbClr val="FFDD00"/>
              </a:highlight>
              <a:latin typeface="Bahnschrift SemiBold Condensed" panose="020B0502040204020203" pitchFamily="34" charset="0"/>
              <a:ea typeface="Aptos"/>
              <a:cs typeface="Times New Roman" panose="02020603050405020304" pitchFamily="18" charset="0"/>
            </a:endParaRPr>
          </a:p>
          <a:p>
            <a:r>
              <a:rPr lang="uk-UA" sz="12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</a:t>
            </a:r>
            <a:endParaRPr lang="uk-UA" sz="12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за юридичним статусом: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176 (33,1%) бібліотеки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345 (65,0%) відокремлені структурні підрозділи бібліотек  (філії)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10 (1,9%) структурні підрозділи інших закладів культури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за значенням: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 (0,6%) обласні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96 (18,1%) міські (смт)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432 (81,4%) селищні, сільські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з них за призначенням: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25 (4,7%) для дітей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 (0,4%) для юнацтва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(0,0%) для дітей та юнацтва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(0,0%) для осіб з вадами зору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взяли участь у </a:t>
            </a:r>
            <a:r>
              <a:rPr lang="uk-UA" sz="1400" kern="100" dirty="0" err="1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проєкті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«Розвиток спроможності бібліотек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Arial" panose="020B0604020202020204" pitchFamily="34" charset="0"/>
                <a:ea typeface="Aptos"/>
                <a:cs typeface="Times New Roman" panose="02020603050405020304" pitchFamily="18" charset="0"/>
              </a:rPr>
              <a:t>‒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Хабів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цифрової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освіти»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49 (9,2%) бібліотек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</a:t>
            </a:r>
            <a:endParaRPr lang="uk-UA" sz="800" kern="100" dirty="0">
              <a:solidFill>
                <a:srgbClr val="0070C0"/>
              </a:solidFill>
              <a:effectLst/>
              <a:latin typeface="Bahnschrift SemiBold Condensed" panose="020B0502040204020203" pitchFamily="34" charset="0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Стан бібліотечного фонду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5545,86 тис. примірників документів бібліотечного фонду, усього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34,36 тис. примірників надійшло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31,38 тис. примірників надійшло українською мовою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349,10 тис. примірників вибуло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103,52 тис. примірників вибуло українською мовою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243,80 тис. примірників вибуло російською мовою </a:t>
            </a:r>
            <a:endParaRPr lang="uk-UA" sz="1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A583298-DBAA-4F1E-B2BB-AD17DD3ABF09}"/>
              </a:ext>
            </a:extLst>
          </p:cNvPr>
          <p:cNvSpPr txBox="1"/>
          <p:nvPr/>
        </p:nvSpPr>
        <p:spPr>
          <a:xfrm>
            <a:off x="1357785" y="4304533"/>
            <a:ext cx="4505325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Стан приміщень та матеріально-технічної бази бібліотек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310 (58,4%) бібліотек мають приміщення, до яких забезпечено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безперешкодний доступ користувачів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207 (39,0%) бібліотек мають копіювально-розмножувальну техніку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63 (11,9%) бібліотеки мають мультимедійне обладнання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45 (8,5%) бібліотек мають проектори та екрани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264 (49,7%) бібліотеки мають комп’ютери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222 (41,8%) бібліотеки мають комп’ютери з доступом до мережі Інтернет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pic>
        <p:nvPicPr>
          <p:cNvPr id="11" name="Графіка 10" descr="Schoolhouse with solid fill">
            <a:extLst>
              <a:ext uri="{FF2B5EF4-FFF2-40B4-BE49-F238E27FC236}">
                <a16:creationId xmlns:a16="http://schemas.microsoft.com/office/drawing/2014/main" id="{E708BBC8-4A2C-4CE9-B1D9-49E1122B589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144714" y="623140"/>
            <a:ext cx="998929" cy="998929"/>
          </a:xfrm>
          <a:prstGeom prst="rect">
            <a:avLst/>
          </a:prstGeom>
        </p:spPr>
      </p:pic>
      <p:pic>
        <p:nvPicPr>
          <p:cNvPr id="13" name="Графіка 12" descr="Universal access with solid fill">
            <a:extLst>
              <a:ext uri="{FF2B5EF4-FFF2-40B4-BE49-F238E27FC236}">
                <a16:creationId xmlns:a16="http://schemas.microsoft.com/office/drawing/2014/main" id="{A15C27E0-EF20-4356-BF2B-48B5AFE4439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15010" y="4133061"/>
            <a:ext cx="836405" cy="836405"/>
          </a:xfrm>
          <a:prstGeom prst="rect">
            <a:avLst/>
          </a:prstGeom>
        </p:spPr>
      </p:pic>
      <p:pic>
        <p:nvPicPr>
          <p:cNvPr id="14" name="Графіка 13" descr="Computer with solid fill">
            <a:extLst>
              <a:ext uri="{FF2B5EF4-FFF2-40B4-BE49-F238E27FC236}">
                <a16:creationId xmlns:a16="http://schemas.microsoft.com/office/drawing/2014/main" id="{CFD9E070-B246-43CF-BAB6-C161542BEF3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15010" y="4726846"/>
            <a:ext cx="796633" cy="796633"/>
          </a:xfrm>
          <a:prstGeom prst="rect">
            <a:avLst/>
          </a:prstGeom>
        </p:spPr>
      </p:pic>
      <p:pic>
        <p:nvPicPr>
          <p:cNvPr id="15" name="Графіка 14" descr="Internet with solid fill">
            <a:extLst>
              <a:ext uri="{FF2B5EF4-FFF2-40B4-BE49-F238E27FC236}">
                <a16:creationId xmlns:a16="http://schemas.microsoft.com/office/drawing/2014/main" id="{838D7B18-73D5-463E-B004-27D0885ED59C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14863" y="5285690"/>
            <a:ext cx="802315" cy="802315"/>
          </a:xfrm>
          <a:prstGeom prst="rect">
            <a:avLst/>
          </a:prstGeom>
        </p:spPr>
      </p:pic>
      <p:pic>
        <p:nvPicPr>
          <p:cNvPr id="16" name="Графіка 15" descr="Checklist with solid fill">
            <a:extLst>
              <a:ext uri="{FF2B5EF4-FFF2-40B4-BE49-F238E27FC236}">
                <a16:creationId xmlns:a16="http://schemas.microsoft.com/office/drawing/2014/main" id="{5085D14E-6AC2-43A6-AEDF-4D85AC662F16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6270287" y="1535116"/>
            <a:ext cx="769435" cy="769435"/>
          </a:xfrm>
          <a:prstGeom prst="rect">
            <a:avLst/>
          </a:prstGeom>
        </p:spPr>
      </p:pic>
      <p:pic>
        <p:nvPicPr>
          <p:cNvPr id="17" name="Графіка 16" descr="Man and woman with solid fill">
            <a:extLst>
              <a:ext uri="{FF2B5EF4-FFF2-40B4-BE49-F238E27FC236}">
                <a16:creationId xmlns:a16="http://schemas.microsoft.com/office/drawing/2014/main" id="{636E8653-A11F-4D76-8595-5679007642CE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6184456" y="2355018"/>
            <a:ext cx="649534" cy="649534"/>
          </a:xfrm>
          <a:prstGeom prst="rect">
            <a:avLst/>
          </a:prstGeom>
        </p:spPr>
      </p:pic>
      <p:pic>
        <p:nvPicPr>
          <p:cNvPr id="18" name="Графіка 17" descr="Child with balloon with solid fill">
            <a:extLst>
              <a:ext uri="{FF2B5EF4-FFF2-40B4-BE49-F238E27FC236}">
                <a16:creationId xmlns:a16="http://schemas.microsoft.com/office/drawing/2014/main" id="{42EDF3E6-C622-4ACD-A5CE-99CB6026B8FC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6580785" y="2347021"/>
            <a:ext cx="607574" cy="607574"/>
          </a:xfrm>
          <a:prstGeom prst="rect">
            <a:avLst/>
          </a:prstGeom>
        </p:spPr>
      </p:pic>
      <p:pic>
        <p:nvPicPr>
          <p:cNvPr id="19" name="Графіка 18" descr="Target Audience with solid fill">
            <a:extLst>
              <a:ext uri="{FF2B5EF4-FFF2-40B4-BE49-F238E27FC236}">
                <a16:creationId xmlns:a16="http://schemas.microsoft.com/office/drawing/2014/main" id="{02F0E3DA-990E-49B6-BA59-E3E0B60512FF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6288447" y="2865749"/>
            <a:ext cx="698455" cy="698455"/>
          </a:xfrm>
          <a:prstGeom prst="rect">
            <a:avLst/>
          </a:prstGeom>
        </p:spPr>
      </p:pic>
      <p:pic>
        <p:nvPicPr>
          <p:cNvPr id="20" name="Графіка 19" descr="Classroom with solid fill">
            <a:extLst>
              <a:ext uri="{FF2B5EF4-FFF2-40B4-BE49-F238E27FC236}">
                <a16:creationId xmlns:a16="http://schemas.microsoft.com/office/drawing/2014/main" id="{EBC44A85-DC10-4F0C-AF8B-F02C8F563B98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6252958" y="3405478"/>
            <a:ext cx="786764" cy="786764"/>
          </a:xfrm>
          <a:prstGeom prst="rect">
            <a:avLst/>
          </a:prstGeom>
        </p:spPr>
      </p:pic>
      <p:pic>
        <p:nvPicPr>
          <p:cNvPr id="21" name="Графіка 20" descr="Books with solid fill">
            <a:extLst>
              <a:ext uri="{FF2B5EF4-FFF2-40B4-BE49-F238E27FC236}">
                <a16:creationId xmlns:a16="http://schemas.microsoft.com/office/drawing/2014/main" id="{0023A623-9B60-4784-8C3E-8E711D3D3991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6330852" y="4387014"/>
            <a:ext cx="729641" cy="729641"/>
          </a:xfrm>
          <a:prstGeom prst="rect">
            <a:avLst/>
          </a:prstGeom>
        </p:spPr>
      </p:pic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4162F591-21F2-4B35-AE3A-D8BF16B6C49C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7281" y="5041731"/>
            <a:ext cx="826629" cy="524023"/>
          </a:xfrm>
          <a:prstGeom prst="rect">
            <a:avLst/>
          </a:prstGeom>
        </p:spPr>
      </p:pic>
      <p:pic>
        <p:nvPicPr>
          <p:cNvPr id="23" name="Графіка 22" descr="Open book with solid fill">
            <a:extLst>
              <a:ext uri="{FF2B5EF4-FFF2-40B4-BE49-F238E27FC236}">
                <a16:creationId xmlns:a16="http://schemas.microsoft.com/office/drawing/2014/main" id="{D8FB2E14-846F-46C7-9390-EC9E14119EF6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6366379" y="5443365"/>
            <a:ext cx="656014" cy="656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0632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CB3AA3-3DED-4EF5-BC1F-4597A6936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425" y="184150"/>
            <a:ext cx="11372850" cy="1325563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600" b="1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ТЕРМІНИ ТА ПОНЯННЯ У РОЗУМІННІ ЗАКОНУ УКРАЇНИ «ПРО БІБЛІОТЕКИ ТА БІБЛІОТЕЧНУ СПРАВУ»</a:t>
            </a:r>
            <a:endParaRPr lang="uk-UA" sz="3600" b="1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479248-0839-4580-9824-11CE1520D048}"/>
              </a:ext>
            </a:extLst>
          </p:cNvPr>
          <p:cNvSpPr txBox="1"/>
          <p:nvPr/>
        </p:nvSpPr>
        <p:spPr>
          <a:xfrm>
            <a:off x="800100" y="1627660"/>
            <a:ext cx="11144250" cy="4462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БІБЛІОТЕЧНА СИСТЕМА УКРАЇНИ </a:t>
            </a:r>
            <a:r>
              <a:rPr lang="uk-UA" sz="18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- розгалужена мережа бібліотек різних видів, пов'язаних взаємодією і </a:t>
            </a:r>
            <a:r>
              <a:rPr lang="uk-UA" sz="1800" kern="100" dirty="0" err="1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взаємовикористанням</a:t>
            </a:r>
            <a:r>
              <a:rPr lang="uk-UA" sz="18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бібліотечних ресурсів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8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</a:t>
            </a:r>
            <a:r>
              <a:rPr lang="uk-UA" sz="18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БІБЛІОТЕКА</a:t>
            </a:r>
            <a:r>
              <a:rPr lang="uk-UA" sz="18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- інформаційний, культурний, освітній заклад (установа, організація) або структурний підрозділ, що має упорядкований фонд документів, доступ до інших джерел інформації та головним завданням якого є забезпечення інформаційних, науково-дослідних, освітніх, культурних та інших потреб користувачів бібліотеки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endParaRPr lang="uk-UA" sz="1800" i="1" kern="100" dirty="0">
              <a:solidFill>
                <a:srgbClr val="0070C0"/>
              </a:solidFill>
              <a:effectLst/>
              <a:latin typeface="Bahnschrift SemiBold Condensed" panose="020B0502040204020203" pitchFamily="34" charset="0"/>
              <a:ea typeface="Aptos"/>
              <a:cs typeface="Times New Roman" panose="02020603050405020304" pitchFamily="18" charset="0"/>
            </a:endParaRPr>
          </a:p>
          <a:p>
            <a:r>
              <a:rPr lang="uk-UA" kern="100" dirty="0">
                <a:solidFill>
                  <a:srgbClr val="0070C0"/>
                </a:solidFill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ПУБЛІЧНА БІБЛІОТЕКА </a:t>
            </a:r>
            <a:r>
              <a:rPr lang="uk-UA" kern="100" dirty="0">
                <a:solidFill>
                  <a:srgbClr val="0070C0"/>
                </a:solidFill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– загальнодоступна бібліотека, у тому числі спеціалізована для дітей, юнацтва, осіб з інвалідністю</a:t>
            </a:r>
          </a:p>
          <a:p>
            <a:endParaRPr lang="uk-UA" sz="1800" kern="100" dirty="0">
              <a:solidFill>
                <a:srgbClr val="0070C0"/>
              </a:solidFill>
              <a:effectLst/>
              <a:highlight>
                <a:srgbClr val="FFDD00"/>
              </a:highlight>
              <a:latin typeface="Bahnschrift SemiBold Condensed" panose="020B0502040204020203" pitchFamily="34" charset="0"/>
              <a:ea typeface="Aptos"/>
              <a:cs typeface="Times New Roman" panose="02020603050405020304" pitchFamily="18" charset="0"/>
            </a:endParaRPr>
          </a:p>
          <a:p>
            <a:r>
              <a:rPr lang="uk-UA" sz="18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БІБЛІОТЕЧНИЙ ФОНД </a:t>
            </a:r>
            <a:r>
              <a:rPr lang="uk-UA" sz="18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- упорядковане зібрання документів, що зберігається в бібліотеці</a:t>
            </a:r>
          </a:p>
          <a:p>
            <a:endParaRPr lang="uk-UA" sz="18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8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БІБЛІОТЕЧНІ РЕСУРСИ </a:t>
            </a:r>
            <a:r>
              <a:rPr lang="uk-UA" sz="18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- упорядковані бібліотечні фонди документів на різних носіях інформації, бази даних, мережні інформаційні ресурси, довідково-пошуковий апарат, матеріально-технічні засоби опрацювання, зберігання та передачі інформації</a:t>
            </a:r>
          </a:p>
          <a:p>
            <a:endParaRPr lang="uk-UA" sz="18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8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ДОКУМЕНТ</a:t>
            </a:r>
            <a:r>
              <a:rPr lang="uk-UA" sz="18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- матеріальна форма одержання, зберігання, використання і поширення інформації, зафіксованої на папері, магнітній, кіно-, фотоплівці, оптичному диску або іншому носієві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15803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D384267F-9773-4D4F-A2D9-C246CEC451EC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620" y="900789"/>
            <a:ext cx="5219430" cy="3076575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F16ECC-31BA-410F-A3B8-679357B4F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149" y="130959"/>
            <a:ext cx="4584459" cy="638872"/>
          </a:xfrm>
        </p:spPr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DD00"/>
                </a:highlight>
                <a:latin typeface="Bahnschrift SemiBold Condensed" panose="020B0502040204020203" pitchFamily="34" charset="0"/>
              </a:rPr>
              <a:t>ЛЬВІВСЬКА ОБЛАСТЬ</a:t>
            </a:r>
          </a:p>
        </p:txBody>
      </p:sp>
      <p:pic>
        <p:nvPicPr>
          <p:cNvPr id="9" name="Графіка 8" descr="Marker with solid fill">
            <a:extLst>
              <a:ext uri="{FF2B5EF4-FFF2-40B4-BE49-F238E27FC236}">
                <a16:creationId xmlns:a16="http://schemas.microsoft.com/office/drawing/2014/main" id="{0C599673-5198-43F9-957B-F7E99EB0FD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85382" y="1222210"/>
            <a:ext cx="980282" cy="980282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E81CBEE8-7910-4DF4-B794-66E6E6538910}"/>
              </a:ext>
            </a:extLst>
          </p:cNvPr>
          <p:cNvSpPr txBox="1"/>
          <p:nvPr/>
        </p:nvSpPr>
        <p:spPr>
          <a:xfrm>
            <a:off x="2611707" y="1286710"/>
            <a:ext cx="272734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Площа області: 21833 км²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районів: 7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населених пунктів: 1928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населення: 2512084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територіальних громад: 73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406FB1F-ACE9-4C7B-9943-1F8AF4AEB66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572" y="0"/>
            <a:ext cx="795625" cy="105227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4B9879C-7096-47BA-82F1-4F6E36EE9FAC}"/>
              </a:ext>
            </a:extLst>
          </p:cNvPr>
          <p:cNvSpPr txBox="1"/>
          <p:nvPr/>
        </p:nvSpPr>
        <p:spPr>
          <a:xfrm>
            <a:off x="7230319" y="130959"/>
            <a:ext cx="4810946" cy="6155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1121 ПУБЛІЧНА БІБЛІОТЕКА, УСЬОГО:</a:t>
            </a:r>
            <a:endParaRPr lang="uk-UA" sz="20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6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</a:t>
            </a:r>
          </a:p>
          <a:p>
            <a:endParaRPr lang="uk-UA" sz="600" kern="100" dirty="0">
              <a:solidFill>
                <a:srgbClr val="0070C0"/>
              </a:solidFill>
              <a:latin typeface="Bahnschrift SemiBold Condensed" panose="020B0502040204020203" pitchFamily="34" charset="0"/>
              <a:ea typeface="Aptos"/>
              <a:cs typeface="Times New Roman" panose="02020603050405020304" pitchFamily="18" charset="0"/>
            </a:endParaRPr>
          </a:p>
          <a:p>
            <a:endParaRPr lang="uk-UA" sz="6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за юридичним статусом: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163 (14,5%) бібліотеки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852 (75,9%) відокремлені структурні підрозділи бібліотек  (філії)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48 (4,3%) структурні підрозділи інших закладів культури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9 (0,8%) публічно-шкільна бібліотека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49 (4,4%) відокремлені структурні підрозділи публічно-шкільних бібліотек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за значенням: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 (0,3%) обласні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146 (13,0%) міські (смт)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972 (86,6%) селищні, сільські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з них за призначенням: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32 (2,9%) для дітей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 (0,3%) для юнацтва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(0,0%) для дітей та юнацтва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(0,0%) для осіб з вадами зору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взяли участь у </a:t>
            </a:r>
            <a:r>
              <a:rPr lang="uk-UA" sz="1400" kern="100" dirty="0" err="1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проєкті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«Розвиток спроможності бібліотек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Arial" panose="020B0604020202020204" pitchFamily="34" charset="0"/>
                <a:ea typeface="Aptos"/>
                <a:cs typeface="Times New Roman" panose="02020603050405020304" pitchFamily="18" charset="0"/>
              </a:rPr>
              <a:t>‒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Хабів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цифрової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освіти»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14 (1,2%) бібліотек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endParaRPr lang="uk-UA" sz="6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Стан бібліотечного фонду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7150,25 тис. примірників документів бібліотечного фонду, усього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112,48 тис. примірників надійшло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104,23 тис. примірників надійшло українською мовою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568,57 тис. примірників вибуло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239,59 тис. примірників вибуло українською мовою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319,99 тис. примірників вибуло російською мовою </a:t>
            </a:r>
            <a:endParaRPr lang="uk-UA" sz="1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A026893-A839-4E60-8A10-918DAC4B992A}"/>
              </a:ext>
            </a:extLst>
          </p:cNvPr>
          <p:cNvSpPr txBox="1"/>
          <p:nvPr/>
        </p:nvSpPr>
        <p:spPr>
          <a:xfrm>
            <a:off x="1285875" y="4452096"/>
            <a:ext cx="4584459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Стан приміщень та матеріально-технічної бази бібліотек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335 (29,9%) бібліотек мають приміщення, до яких забезпечено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безперешкодний доступ користувачів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215 (19,2%) бібліотек мають копіювально-розмножувальну техніку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174 (15,5%) бібліотеки мають мультимедійне обладнання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147 (13,1%) бібліотек мають проектори та екрани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456 (40,6%) бібліотек мають комп’ютери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387 (34,5%) бібліотек мають комп’ютери з доступом до мережі Інтернет</a:t>
            </a:r>
            <a:endParaRPr lang="uk-UA" sz="1400" dirty="0"/>
          </a:p>
        </p:txBody>
      </p:sp>
      <p:pic>
        <p:nvPicPr>
          <p:cNvPr id="11" name="Графіка 10" descr="Schoolhouse with solid fill">
            <a:extLst>
              <a:ext uri="{FF2B5EF4-FFF2-40B4-BE49-F238E27FC236}">
                <a16:creationId xmlns:a16="http://schemas.microsoft.com/office/drawing/2014/main" id="{96455E92-EE33-40CB-928C-362A8B978DC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144714" y="623140"/>
            <a:ext cx="998929" cy="998929"/>
          </a:xfrm>
          <a:prstGeom prst="rect">
            <a:avLst/>
          </a:prstGeom>
        </p:spPr>
      </p:pic>
      <p:pic>
        <p:nvPicPr>
          <p:cNvPr id="13" name="Графіка 12" descr="Universal access with solid fill">
            <a:extLst>
              <a:ext uri="{FF2B5EF4-FFF2-40B4-BE49-F238E27FC236}">
                <a16:creationId xmlns:a16="http://schemas.microsoft.com/office/drawing/2014/main" id="{3F57B500-B7D9-4C8A-B34F-81042FD8760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15010" y="4392072"/>
            <a:ext cx="836405" cy="836405"/>
          </a:xfrm>
          <a:prstGeom prst="rect">
            <a:avLst/>
          </a:prstGeom>
        </p:spPr>
      </p:pic>
      <p:pic>
        <p:nvPicPr>
          <p:cNvPr id="14" name="Графіка 13" descr="Computer with solid fill">
            <a:extLst>
              <a:ext uri="{FF2B5EF4-FFF2-40B4-BE49-F238E27FC236}">
                <a16:creationId xmlns:a16="http://schemas.microsoft.com/office/drawing/2014/main" id="{ED5F097B-78DF-4742-9976-042B77CC2E8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27041" y="4984275"/>
            <a:ext cx="796633" cy="796633"/>
          </a:xfrm>
          <a:prstGeom prst="rect">
            <a:avLst/>
          </a:prstGeom>
        </p:spPr>
      </p:pic>
      <p:pic>
        <p:nvPicPr>
          <p:cNvPr id="15" name="Графіка 14" descr="Internet with solid fill">
            <a:extLst>
              <a:ext uri="{FF2B5EF4-FFF2-40B4-BE49-F238E27FC236}">
                <a16:creationId xmlns:a16="http://schemas.microsoft.com/office/drawing/2014/main" id="{30F3532D-5A75-48F3-A178-AC1DD81D9D75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15010" y="5523479"/>
            <a:ext cx="802315" cy="802315"/>
          </a:xfrm>
          <a:prstGeom prst="rect">
            <a:avLst/>
          </a:prstGeom>
        </p:spPr>
      </p:pic>
      <p:pic>
        <p:nvPicPr>
          <p:cNvPr id="16" name="Графіка 15" descr="Checklist with solid fill">
            <a:extLst>
              <a:ext uri="{FF2B5EF4-FFF2-40B4-BE49-F238E27FC236}">
                <a16:creationId xmlns:a16="http://schemas.microsoft.com/office/drawing/2014/main" id="{EE6FFACE-3657-4E31-B346-4855B8425182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6270287" y="1535116"/>
            <a:ext cx="769435" cy="769435"/>
          </a:xfrm>
          <a:prstGeom prst="rect">
            <a:avLst/>
          </a:prstGeom>
        </p:spPr>
      </p:pic>
      <p:pic>
        <p:nvPicPr>
          <p:cNvPr id="17" name="Графіка 16" descr="Man and woman with solid fill">
            <a:extLst>
              <a:ext uri="{FF2B5EF4-FFF2-40B4-BE49-F238E27FC236}">
                <a16:creationId xmlns:a16="http://schemas.microsoft.com/office/drawing/2014/main" id="{DF0E4F66-D2F1-4421-9E49-9A44976E513B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6184456" y="2355018"/>
            <a:ext cx="649534" cy="649534"/>
          </a:xfrm>
          <a:prstGeom prst="rect">
            <a:avLst/>
          </a:prstGeom>
        </p:spPr>
      </p:pic>
      <p:pic>
        <p:nvPicPr>
          <p:cNvPr id="18" name="Графіка 17" descr="Child with balloon with solid fill">
            <a:extLst>
              <a:ext uri="{FF2B5EF4-FFF2-40B4-BE49-F238E27FC236}">
                <a16:creationId xmlns:a16="http://schemas.microsoft.com/office/drawing/2014/main" id="{3DC8C4F3-C702-4509-A10C-00E63DCCA9B3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6580785" y="2347021"/>
            <a:ext cx="607574" cy="607574"/>
          </a:xfrm>
          <a:prstGeom prst="rect">
            <a:avLst/>
          </a:prstGeom>
        </p:spPr>
      </p:pic>
      <p:pic>
        <p:nvPicPr>
          <p:cNvPr id="19" name="Графіка 18" descr="Target Audience with solid fill">
            <a:extLst>
              <a:ext uri="{FF2B5EF4-FFF2-40B4-BE49-F238E27FC236}">
                <a16:creationId xmlns:a16="http://schemas.microsoft.com/office/drawing/2014/main" id="{0CEB4B25-C69D-4380-B02D-4DE1FBC59B24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6288447" y="2865749"/>
            <a:ext cx="698455" cy="698455"/>
          </a:xfrm>
          <a:prstGeom prst="rect">
            <a:avLst/>
          </a:prstGeom>
        </p:spPr>
      </p:pic>
      <p:pic>
        <p:nvPicPr>
          <p:cNvPr id="20" name="Графіка 19" descr="Classroom with solid fill">
            <a:extLst>
              <a:ext uri="{FF2B5EF4-FFF2-40B4-BE49-F238E27FC236}">
                <a16:creationId xmlns:a16="http://schemas.microsoft.com/office/drawing/2014/main" id="{414A4E43-B544-4AB9-BAAB-A06D98EB1047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6252958" y="3405478"/>
            <a:ext cx="786764" cy="786764"/>
          </a:xfrm>
          <a:prstGeom prst="rect">
            <a:avLst/>
          </a:prstGeom>
        </p:spPr>
      </p:pic>
      <p:pic>
        <p:nvPicPr>
          <p:cNvPr id="21" name="Графіка 20" descr="Books with solid fill">
            <a:extLst>
              <a:ext uri="{FF2B5EF4-FFF2-40B4-BE49-F238E27FC236}">
                <a16:creationId xmlns:a16="http://schemas.microsoft.com/office/drawing/2014/main" id="{5A90CD34-A7F9-47DD-B3BE-B196D5CD9BE1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6330851" y="4630396"/>
            <a:ext cx="729641" cy="729641"/>
          </a:xfrm>
          <a:prstGeom prst="rect">
            <a:avLst/>
          </a:prstGeom>
        </p:spPr>
      </p:pic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40884A4A-4B8D-4EB0-BB9A-8DB85D482D86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7035" y="5311427"/>
            <a:ext cx="826629" cy="524023"/>
          </a:xfrm>
          <a:prstGeom prst="rect">
            <a:avLst/>
          </a:prstGeom>
        </p:spPr>
      </p:pic>
      <p:pic>
        <p:nvPicPr>
          <p:cNvPr id="23" name="Графіка 22" descr="Open book with solid fill">
            <a:extLst>
              <a:ext uri="{FF2B5EF4-FFF2-40B4-BE49-F238E27FC236}">
                <a16:creationId xmlns:a16="http://schemas.microsoft.com/office/drawing/2014/main" id="{49312931-9216-4168-853A-97FC6B6387A6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6367665" y="5723774"/>
            <a:ext cx="656014" cy="656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7942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9F9634B9-85E3-430C-9114-3EAABE06A3C5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620" y="900789"/>
            <a:ext cx="5219430" cy="3076575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F16ECC-31BA-410F-A3B8-679357B4F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944" y="105575"/>
            <a:ext cx="4584459" cy="638872"/>
          </a:xfrm>
        </p:spPr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DD00"/>
                </a:highlight>
                <a:latin typeface="Bahnschrift SemiBold Condensed" panose="020B0502040204020203" pitchFamily="34" charset="0"/>
              </a:rPr>
              <a:t>МИКОЛАЇВСЬКА ОБЛАСТЬ</a:t>
            </a:r>
          </a:p>
        </p:txBody>
      </p:sp>
      <p:pic>
        <p:nvPicPr>
          <p:cNvPr id="9" name="Графіка 8" descr="Marker with solid fill">
            <a:extLst>
              <a:ext uri="{FF2B5EF4-FFF2-40B4-BE49-F238E27FC236}">
                <a16:creationId xmlns:a16="http://schemas.microsoft.com/office/drawing/2014/main" id="{0C599673-5198-43F9-957B-F7E99EB0FD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326696" y="2097004"/>
            <a:ext cx="980282" cy="980282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E81CBEE8-7910-4DF4-B794-66E6E6538910}"/>
              </a:ext>
            </a:extLst>
          </p:cNvPr>
          <p:cNvSpPr txBox="1"/>
          <p:nvPr/>
        </p:nvSpPr>
        <p:spPr>
          <a:xfrm>
            <a:off x="3064060" y="1263706"/>
            <a:ext cx="272734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Площа області: 24598 км²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районів: 4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населених пунктів: 911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населення: 1119862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територіальних громад: 52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6667F6E-4740-4B6E-8A67-033B1DB537F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96" y="105575"/>
            <a:ext cx="923573" cy="115813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2ECC50F-D5B0-476F-8B72-26ADCA977A3C}"/>
              </a:ext>
            </a:extLst>
          </p:cNvPr>
          <p:cNvSpPr txBox="1"/>
          <p:nvPr/>
        </p:nvSpPr>
        <p:spPr>
          <a:xfrm>
            <a:off x="7312874" y="105575"/>
            <a:ext cx="4677630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446 ПУБЛІЧНИХ БІБЛІОТЕК, УСЬОГО:</a:t>
            </a:r>
            <a:endParaRPr lang="uk-UA" sz="20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</a:t>
            </a:r>
          </a:p>
          <a:p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за юридичним статусом: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114 (25,5%) бібліотеки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332 (74,3%) відокремлені структурні підрозділи бібліотек  (філії)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(0,0%) структурні підрозділи інших закладів культури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за значенням: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 (0,7%) обласні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78 (17,4%) міські (смт)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365 (81,7%) селищні, сільські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з них за призначенням: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24 (5,4%) для дітей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 (0,4%) для юнацтва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(0,0%) для дітей та юнацтва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(0,0%) для осіб з вадами зору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взяли участь у </a:t>
            </a:r>
            <a:r>
              <a:rPr lang="uk-UA" sz="1400" kern="100" dirty="0" err="1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проєкті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«Розвиток спроможності бібліотек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Arial" panose="020B0604020202020204" pitchFamily="34" charset="0"/>
                <a:ea typeface="Aptos"/>
                <a:cs typeface="Times New Roman" panose="02020603050405020304" pitchFamily="18" charset="0"/>
              </a:rPr>
              <a:t>‒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Хабів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цифрової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освіти»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бібліотек </a:t>
            </a:r>
            <a:endParaRPr lang="uk-UA" sz="8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8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</a:t>
            </a:r>
            <a:endParaRPr lang="uk-UA" sz="8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Стан бібліотечного фонду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5571,35 тис. примірників документів бібліотечного фонду, усього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112,39 тис. примірників надійшло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67,07 тис. примірників надійшло українською мовою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672,1 тис. примірників вибуло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230,01 тис. примірників вибуло українською мовою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439,84 тис. примірників вибуло російською мовою </a:t>
            </a:r>
            <a:endParaRPr lang="uk-UA" sz="1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E95433C-2F31-4DDC-93E5-221AE7DBDC0F}"/>
              </a:ext>
            </a:extLst>
          </p:cNvPr>
          <p:cNvSpPr txBox="1"/>
          <p:nvPr/>
        </p:nvSpPr>
        <p:spPr>
          <a:xfrm>
            <a:off x="1435521" y="4272123"/>
            <a:ext cx="4584459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Стан приміщень та матеріально-технічної бази бібліотек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218 (48,8%) бібліотек мають приміщення, до яких забезпечено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безперешкодний доступ користувачів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182 (40,7%) бібліотеки мають копіювально-розмножувальну техніку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108 (24,2%) бібліотек мають мультимедійне обладнання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50 (11,2%) бібліотек мають проектори та екрани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337 (75,4%) бібліотек мають комп’ютери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266 (59,5%) бібліотек мають комп’ютери з доступом до мережі Інтернет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pic>
        <p:nvPicPr>
          <p:cNvPr id="11" name="Графіка 10" descr="Schoolhouse with solid fill">
            <a:extLst>
              <a:ext uri="{FF2B5EF4-FFF2-40B4-BE49-F238E27FC236}">
                <a16:creationId xmlns:a16="http://schemas.microsoft.com/office/drawing/2014/main" id="{367239D2-D295-4807-8F5E-5122455BD51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144714" y="623140"/>
            <a:ext cx="998929" cy="998929"/>
          </a:xfrm>
          <a:prstGeom prst="rect">
            <a:avLst/>
          </a:prstGeom>
        </p:spPr>
      </p:pic>
      <p:pic>
        <p:nvPicPr>
          <p:cNvPr id="13" name="Графіка 12" descr="Universal access with solid fill">
            <a:extLst>
              <a:ext uri="{FF2B5EF4-FFF2-40B4-BE49-F238E27FC236}">
                <a16:creationId xmlns:a16="http://schemas.microsoft.com/office/drawing/2014/main" id="{B5C72486-937C-4BDF-93D1-A0114DD7314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15010" y="4133061"/>
            <a:ext cx="836405" cy="836405"/>
          </a:xfrm>
          <a:prstGeom prst="rect">
            <a:avLst/>
          </a:prstGeom>
        </p:spPr>
      </p:pic>
      <p:pic>
        <p:nvPicPr>
          <p:cNvPr id="14" name="Графіка 13" descr="Computer with solid fill">
            <a:extLst>
              <a:ext uri="{FF2B5EF4-FFF2-40B4-BE49-F238E27FC236}">
                <a16:creationId xmlns:a16="http://schemas.microsoft.com/office/drawing/2014/main" id="{AAD5342A-3CAA-40C3-B882-5F901B74F15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15010" y="4726846"/>
            <a:ext cx="796633" cy="796633"/>
          </a:xfrm>
          <a:prstGeom prst="rect">
            <a:avLst/>
          </a:prstGeom>
        </p:spPr>
      </p:pic>
      <p:pic>
        <p:nvPicPr>
          <p:cNvPr id="15" name="Графіка 14" descr="Internet with solid fill">
            <a:extLst>
              <a:ext uri="{FF2B5EF4-FFF2-40B4-BE49-F238E27FC236}">
                <a16:creationId xmlns:a16="http://schemas.microsoft.com/office/drawing/2014/main" id="{8117A57D-6E68-4767-919F-5DEFDAE79944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14863" y="5285690"/>
            <a:ext cx="802315" cy="802315"/>
          </a:xfrm>
          <a:prstGeom prst="rect">
            <a:avLst/>
          </a:prstGeom>
        </p:spPr>
      </p:pic>
      <p:pic>
        <p:nvPicPr>
          <p:cNvPr id="16" name="Графіка 15" descr="Checklist with solid fill">
            <a:extLst>
              <a:ext uri="{FF2B5EF4-FFF2-40B4-BE49-F238E27FC236}">
                <a16:creationId xmlns:a16="http://schemas.microsoft.com/office/drawing/2014/main" id="{0BC1F499-DE1D-4C65-9DCC-8A3C83094F82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6270287" y="1535116"/>
            <a:ext cx="769435" cy="769435"/>
          </a:xfrm>
          <a:prstGeom prst="rect">
            <a:avLst/>
          </a:prstGeom>
        </p:spPr>
      </p:pic>
      <p:pic>
        <p:nvPicPr>
          <p:cNvPr id="17" name="Графіка 16" descr="Man and woman with solid fill">
            <a:extLst>
              <a:ext uri="{FF2B5EF4-FFF2-40B4-BE49-F238E27FC236}">
                <a16:creationId xmlns:a16="http://schemas.microsoft.com/office/drawing/2014/main" id="{03A8B6BA-9D65-470B-AB71-A7E1E9548C51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6184456" y="2355018"/>
            <a:ext cx="649534" cy="649534"/>
          </a:xfrm>
          <a:prstGeom prst="rect">
            <a:avLst/>
          </a:prstGeom>
        </p:spPr>
      </p:pic>
      <p:pic>
        <p:nvPicPr>
          <p:cNvPr id="19" name="Графіка 18" descr="Child with balloon with solid fill">
            <a:extLst>
              <a:ext uri="{FF2B5EF4-FFF2-40B4-BE49-F238E27FC236}">
                <a16:creationId xmlns:a16="http://schemas.microsoft.com/office/drawing/2014/main" id="{0ACD3E81-DB9C-49CC-9455-C9E011EF3284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6580785" y="2347021"/>
            <a:ext cx="607574" cy="607574"/>
          </a:xfrm>
          <a:prstGeom prst="rect">
            <a:avLst/>
          </a:prstGeom>
        </p:spPr>
      </p:pic>
      <p:pic>
        <p:nvPicPr>
          <p:cNvPr id="20" name="Графіка 19" descr="Target Audience with solid fill">
            <a:extLst>
              <a:ext uri="{FF2B5EF4-FFF2-40B4-BE49-F238E27FC236}">
                <a16:creationId xmlns:a16="http://schemas.microsoft.com/office/drawing/2014/main" id="{CB67F4D8-90DA-4D1C-9032-720500FAC97F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6288447" y="2865749"/>
            <a:ext cx="698455" cy="698455"/>
          </a:xfrm>
          <a:prstGeom prst="rect">
            <a:avLst/>
          </a:prstGeom>
        </p:spPr>
      </p:pic>
      <p:pic>
        <p:nvPicPr>
          <p:cNvPr id="21" name="Графіка 20" descr="Classroom with solid fill">
            <a:extLst>
              <a:ext uri="{FF2B5EF4-FFF2-40B4-BE49-F238E27FC236}">
                <a16:creationId xmlns:a16="http://schemas.microsoft.com/office/drawing/2014/main" id="{595A824B-0F16-4A4E-B8B4-43CA1B0AB82D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6252958" y="3405478"/>
            <a:ext cx="786764" cy="786764"/>
          </a:xfrm>
          <a:prstGeom prst="rect">
            <a:avLst/>
          </a:prstGeom>
        </p:spPr>
      </p:pic>
      <p:pic>
        <p:nvPicPr>
          <p:cNvPr id="22" name="Графіка 21" descr="Books with solid fill">
            <a:extLst>
              <a:ext uri="{FF2B5EF4-FFF2-40B4-BE49-F238E27FC236}">
                <a16:creationId xmlns:a16="http://schemas.microsoft.com/office/drawing/2014/main" id="{63F6A762-DAA9-45C3-A643-2681A5CC575A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6330852" y="4387014"/>
            <a:ext cx="729641" cy="729641"/>
          </a:xfrm>
          <a:prstGeom prst="rect">
            <a:avLst/>
          </a:prstGeom>
        </p:spPr>
      </p:pic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953023C9-EEDC-476D-BEE7-1EB08029E029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7281" y="5041731"/>
            <a:ext cx="826629" cy="524023"/>
          </a:xfrm>
          <a:prstGeom prst="rect">
            <a:avLst/>
          </a:prstGeom>
        </p:spPr>
      </p:pic>
      <p:pic>
        <p:nvPicPr>
          <p:cNvPr id="25" name="Графіка 24" descr="Open book with solid fill">
            <a:extLst>
              <a:ext uri="{FF2B5EF4-FFF2-40B4-BE49-F238E27FC236}">
                <a16:creationId xmlns:a16="http://schemas.microsoft.com/office/drawing/2014/main" id="{7D8B9EE6-B29E-49A0-8350-643076A83B5B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6366379" y="5443365"/>
            <a:ext cx="656014" cy="656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609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FDB3999A-D176-4071-86A6-6D94799FA3DB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620" y="900789"/>
            <a:ext cx="5219430" cy="3076575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F16ECC-31BA-410F-A3B8-679357B4F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809" y="128554"/>
            <a:ext cx="4584459" cy="638872"/>
          </a:xfrm>
        </p:spPr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DD00"/>
                </a:highlight>
                <a:latin typeface="Bahnschrift SemiBold Condensed" panose="020B0502040204020203" pitchFamily="34" charset="0"/>
              </a:rPr>
              <a:t>ОДЕСЬКА ОБЛАСТЬ</a:t>
            </a:r>
          </a:p>
        </p:txBody>
      </p:sp>
      <p:pic>
        <p:nvPicPr>
          <p:cNvPr id="9" name="Графіка 8" descr="Marker with solid fill">
            <a:extLst>
              <a:ext uri="{FF2B5EF4-FFF2-40B4-BE49-F238E27FC236}">
                <a16:creationId xmlns:a16="http://schemas.microsoft.com/office/drawing/2014/main" id="{0C599673-5198-43F9-957B-F7E99EB0FD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937599" y="2492389"/>
            <a:ext cx="980282" cy="980282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E81CBEE8-7910-4DF4-B794-66E6E6538910}"/>
              </a:ext>
            </a:extLst>
          </p:cNvPr>
          <p:cNvSpPr txBox="1"/>
          <p:nvPr/>
        </p:nvSpPr>
        <p:spPr>
          <a:xfrm>
            <a:off x="2780984" y="1367303"/>
            <a:ext cx="272734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Площа області: 33310 км²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районів: 7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населених пунктів: 1173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населення: 2363123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територіальних громад: 91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6EB6CD3-E7D7-4967-AA0E-D8E20E9C390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022" y="82439"/>
            <a:ext cx="942930" cy="102492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42BDA39-40A8-4200-84BC-AB8D682BD8CB}"/>
              </a:ext>
            </a:extLst>
          </p:cNvPr>
          <p:cNvSpPr txBox="1"/>
          <p:nvPr/>
        </p:nvSpPr>
        <p:spPr>
          <a:xfrm>
            <a:off x="7222741" y="82439"/>
            <a:ext cx="4757649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660 ПУБЛІЧНИХ БІБЛІОТЕК, УСЬОГО:</a:t>
            </a:r>
            <a:endParaRPr lang="uk-UA" sz="20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</a:t>
            </a:r>
          </a:p>
          <a:p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за юридичним статусом: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269 (40,8%) бібліотеки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359 (54,4%) відокремлені структурні підрозділи бібліотек  (філії)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32 (4,8%) структурні підрозділи інших закладів культури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за значенням: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 (0,5%) обласні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127 (19,2%) міські (смт)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530 (80,3%) селищні, сільські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з них за призначенням: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53 (8,0%) для дітей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 (0,3%) для юнацтва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 для дітей та юнацтва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 для осіб з вадами зору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взяли участь у </a:t>
            </a:r>
            <a:r>
              <a:rPr lang="uk-UA" sz="1400" kern="100" dirty="0" err="1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проєкті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«Розвиток спроможності бібліотек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Arial" panose="020B0604020202020204" pitchFamily="34" charset="0"/>
                <a:ea typeface="Aptos"/>
                <a:cs typeface="Times New Roman" panose="02020603050405020304" pitchFamily="18" charset="0"/>
              </a:rPr>
              <a:t>‒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Хабів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цифрової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освіти»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бібліотек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8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</a:t>
            </a:r>
            <a:endParaRPr lang="uk-UA" sz="8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Стан бібліотечного фонду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10115,02 тис. примірників документів бібліотечного фонду, усього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73,54 тис. примірників надійшло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52,85 тис. примірників надійшло українською мовою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672,1 тис. примірників вибуло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159,62 тис. примірників вибуло українською мовою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509,42 тис. примірників вибуло російською мовою </a:t>
            </a:r>
            <a:endParaRPr lang="uk-UA" sz="1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9F8DFAD-0E32-4FB0-B589-7C25C66DA256}"/>
              </a:ext>
            </a:extLst>
          </p:cNvPr>
          <p:cNvSpPr txBox="1"/>
          <p:nvPr/>
        </p:nvSpPr>
        <p:spPr>
          <a:xfrm>
            <a:off x="1402071" y="4282342"/>
            <a:ext cx="4584459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Стан приміщень та матеріально-технічної бази бібліотек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395 (59,8%) бібліотек мають приміщення, до яких забезпечено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безперешкодний доступ користувачів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252 (38,2%) бібліотеки мають копіювально-розмножувальну техніку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135 (20,5%) бібліотек мають мультимедійне обладнання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69 (10,5%) бібліотек мають проектори та екрани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435 (65,9%) бібліотек мають комп’ютери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365 (55,3%) бібліотек мають комп’ютери з доступом до мережі Інтернет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pic>
        <p:nvPicPr>
          <p:cNvPr id="11" name="Графіка 10" descr="Schoolhouse with solid fill">
            <a:extLst>
              <a:ext uri="{FF2B5EF4-FFF2-40B4-BE49-F238E27FC236}">
                <a16:creationId xmlns:a16="http://schemas.microsoft.com/office/drawing/2014/main" id="{45AF4A91-A1EC-4595-9A2C-2D93D533CE3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144714" y="623140"/>
            <a:ext cx="998929" cy="998929"/>
          </a:xfrm>
          <a:prstGeom prst="rect">
            <a:avLst/>
          </a:prstGeom>
        </p:spPr>
      </p:pic>
      <p:pic>
        <p:nvPicPr>
          <p:cNvPr id="13" name="Графіка 12" descr="Universal access with solid fill">
            <a:extLst>
              <a:ext uri="{FF2B5EF4-FFF2-40B4-BE49-F238E27FC236}">
                <a16:creationId xmlns:a16="http://schemas.microsoft.com/office/drawing/2014/main" id="{3568BBD3-864E-4E35-914A-409B8810D2B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15010" y="4133061"/>
            <a:ext cx="836405" cy="836405"/>
          </a:xfrm>
          <a:prstGeom prst="rect">
            <a:avLst/>
          </a:prstGeom>
        </p:spPr>
      </p:pic>
      <p:pic>
        <p:nvPicPr>
          <p:cNvPr id="14" name="Графіка 13" descr="Computer with solid fill">
            <a:extLst>
              <a:ext uri="{FF2B5EF4-FFF2-40B4-BE49-F238E27FC236}">
                <a16:creationId xmlns:a16="http://schemas.microsoft.com/office/drawing/2014/main" id="{D15CCF18-C1AC-45DA-8413-FA6B3564EF6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15010" y="4726846"/>
            <a:ext cx="796633" cy="796633"/>
          </a:xfrm>
          <a:prstGeom prst="rect">
            <a:avLst/>
          </a:prstGeom>
        </p:spPr>
      </p:pic>
      <p:pic>
        <p:nvPicPr>
          <p:cNvPr id="15" name="Графіка 14" descr="Internet with solid fill">
            <a:extLst>
              <a:ext uri="{FF2B5EF4-FFF2-40B4-BE49-F238E27FC236}">
                <a16:creationId xmlns:a16="http://schemas.microsoft.com/office/drawing/2014/main" id="{59C7959A-997C-4E4C-9CCA-950B5F43B771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14863" y="5285690"/>
            <a:ext cx="802315" cy="802315"/>
          </a:xfrm>
          <a:prstGeom prst="rect">
            <a:avLst/>
          </a:prstGeom>
        </p:spPr>
      </p:pic>
      <p:pic>
        <p:nvPicPr>
          <p:cNvPr id="16" name="Графіка 15" descr="Checklist with solid fill">
            <a:extLst>
              <a:ext uri="{FF2B5EF4-FFF2-40B4-BE49-F238E27FC236}">
                <a16:creationId xmlns:a16="http://schemas.microsoft.com/office/drawing/2014/main" id="{96510380-0DE5-43B8-8CEE-11E766D1BEAF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6270287" y="1535116"/>
            <a:ext cx="769435" cy="769435"/>
          </a:xfrm>
          <a:prstGeom prst="rect">
            <a:avLst/>
          </a:prstGeom>
        </p:spPr>
      </p:pic>
      <p:pic>
        <p:nvPicPr>
          <p:cNvPr id="17" name="Графіка 16" descr="Man and woman with solid fill">
            <a:extLst>
              <a:ext uri="{FF2B5EF4-FFF2-40B4-BE49-F238E27FC236}">
                <a16:creationId xmlns:a16="http://schemas.microsoft.com/office/drawing/2014/main" id="{28E25264-2358-414F-BFA1-90217B3A4762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6184456" y="2355018"/>
            <a:ext cx="649534" cy="649534"/>
          </a:xfrm>
          <a:prstGeom prst="rect">
            <a:avLst/>
          </a:prstGeom>
        </p:spPr>
      </p:pic>
      <p:pic>
        <p:nvPicPr>
          <p:cNvPr id="18" name="Графіка 17" descr="Child with balloon with solid fill">
            <a:extLst>
              <a:ext uri="{FF2B5EF4-FFF2-40B4-BE49-F238E27FC236}">
                <a16:creationId xmlns:a16="http://schemas.microsoft.com/office/drawing/2014/main" id="{394A148E-477A-469C-8453-B07785F03AD2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6580785" y="2347021"/>
            <a:ext cx="607574" cy="607574"/>
          </a:xfrm>
          <a:prstGeom prst="rect">
            <a:avLst/>
          </a:prstGeom>
        </p:spPr>
      </p:pic>
      <p:pic>
        <p:nvPicPr>
          <p:cNvPr id="19" name="Графіка 18" descr="Target Audience with solid fill">
            <a:extLst>
              <a:ext uri="{FF2B5EF4-FFF2-40B4-BE49-F238E27FC236}">
                <a16:creationId xmlns:a16="http://schemas.microsoft.com/office/drawing/2014/main" id="{4F8E21C9-3964-436F-867A-8CC1FD0A6E40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6288447" y="2865749"/>
            <a:ext cx="698455" cy="698455"/>
          </a:xfrm>
          <a:prstGeom prst="rect">
            <a:avLst/>
          </a:prstGeom>
        </p:spPr>
      </p:pic>
      <p:pic>
        <p:nvPicPr>
          <p:cNvPr id="20" name="Графіка 19" descr="Classroom with solid fill">
            <a:extLst>
              <a:ext uri="{FF2B5EF4-FFF2-40B4-BE49-F238E27FC236}">
                <a16:creationId xmlns:a16="http://schemas.microsoft.com/office/drawing/2014/main" id="{933F28D1-FD92-4239-A227-F869CAB9B1A7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6252958" y="3405478"/>
            <a:ext cx="786764" cy="786764"/>
          </a:xfrm>
          <a:prstGeom prst="rect">
            <a:avLst/>
          </a:prstGeom>
        </p:spPr>
      </p:pic>
      <p:pic>
        <p:nvPicPr>
          <p:cNvPr id="21" name="Графіка 20" descr="Books with solid fill">
            <a:extLst>
              <a:ext uri="{FF2B5EF4-FFF2-40B4-BE49-F238E27FC236}">
                <a16:creationId xmlns:a16="http://schemas.microsoft.com/office/drawing/2014/main" id="{3D02CD5A-F1EF-4F38-BBAA-20737C13FE80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6330852" y="4387014"/>
            <a:ext cx="729641" cy="729641"/>
          </a:xfrm>
          <a:prstGeom prst="rect">
            <a:avLst/>
          </a:prstGeom>
        </p:spPr>
      </p:pic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B81C573D-5878-4405-961A-AE34881D2FF7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7281" y="5041731"/>
            <a:ext cx="826629" cy="524023"/>
          </a:xfrm>
          <a:prstGeom prst="rect">
            <a:avLst/>
          </a:prstGeom>
        </p:spPr>
      </p:pic>
      <p:pic>
        <p:nvPicPr>
          <p:cNvPr id="23" name="Графіка 22" descr="Open book with solid fill">
            <a:extLst>
              <a:ext uri="{FF2B5EF4-FFF2-40B4-BE49-F238E27FC236}">
                <a16:creationId xmlns:a16="http://schemas.microsoft.com/office/drawing/2014/main" id="{02FBF574-DBA4-4A98-8BA9-9EFB469DA232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6366379" y="5443365"/>
            <a:ext cx="656014" cy="656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4219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D1909072-63F9-4080-B6DF-B8475865669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620" y="900789"/>
            <a:ext cx="5219430" cy="3076575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F16ECC-31BA-410F-A3B8-679357B4F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7355" y="131493"/>
            <a:ext cx="4584459" cy="638872"/>
          </a:xfrm>
        </p:spPr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DD00"/>
                </a:highlight>
                <a:latin typeface="Bahnschrift SemiBold Condensed" panose="020B0502040204020203" pitchFamily="34" charset="0"/>
              </a:rPr>
              <a:t>ПОЛТАВСЬКА ОБЛАСТЬ</a:t>
            </a:r>
          </a:p>
        </p:txBody>
      </p:sp>
      <p:pic>
        <p:nvPicPr>
          <p:cNvPr id="9" name="Графіка 8" descr="Marker with solid fill">
            <a:extLst>
              <a:ext uri="{FF2B5EF4-FFF2-40B4-BE49-F238E27FC236}">
                <a16:creationId xmlns:a16="http://schemas.microsoft.com/office/drawing/2014/main" id="{0C599673-5198-43F9-957B-F7E99EB0FD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999631" y="1317074"/>
            <a:ext cx="980282" cy="980282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E81CBEE8-7910-4DF4-B794-66E6E6538910}"/>
              </a:ext>
            </a:extLst>
          </p:cNvPr>
          <p:cNvSpPr txBox="1"/>
          <p:nvPr/>
        </p:nvSpPr>
        <p:spPr>
          <a:xfrm>
            <a:off x="195954" y="1564318"/>
            <a:ext cx="272734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Площа області: 28748 км²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районів: 4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населених пунктів: 1841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населення: 1386079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територіальних громад: 60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C8D817A-82AF-42FB-89E5-1BA3CD0F08F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27" y="106836"/>
            <a:ext cx="865321" cy="100052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C5CADE8-E8F1-45BC-B9AB-E4E9424A89E6}"/>
              </a:ext>
            </a:extLst>
          </p:cNvPr>
          <p:cNvSpPr txBox="1"/>
          <p:nvPr/>
        </p:nvSpPr>
        <p:spPr>
          <a:xfrm>
            <a:off x="7237751" y="106836"/>
            <a:ext cx="4536375" cy="5847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678 ПУБЛІЧНИХ БІБЛІОТЕК, УСЬОГО:</a:t>
            </a:r>
            <a:endParaRPr lang="uk-UA" sz="20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endParaRPr lang="uk-UA" sz="8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endParaRPr lang="uk-UA" sz="800" kern="100" dirty="0">
              <a:latin typeface="Aptos"/>
              <a:ea typeface="Aptos"/>
              <a:cs typeface="Times New Roman" panose="02020603050405020304" pitchFamily="18" charset="0"/>
            </a:endParaRPr>
          </a:p>
          <a:p>
            <a:endParaRPr lang="uk-UA" sz="8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за юридичним статусом: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133 (19,6%) бібліотеки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492 (72,6%) відокремлені структурні підрозділи бібліотек  (філії)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53 (7,8%) структурні підрозділи інших закладів культури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за значенням: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 (0,3%) обласні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80 (11,8%) міські (смт)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596 (87,9%) селищні, сільські</a:t>
            </a:r>
            <a:endParaRPr lang="uk-UA" sz="1400" kern="100" dirty="0"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за призначенням: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17 (2,5%) для дітей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 (0,1%) для юнацтва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 (0,1%) для дітей та юнацтва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 для осіб з вадами зору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взяли участь у </a:t>
            </a:r>
            <a:r>
              <a:rPr lang="uk-UA" sz="1400" kern="100" dirty="0" err="1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проєкті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«Розвиток спроможності бібліотек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Arial" panose="020B0604020202020204" pitchFamily="34" charset="0"/>
                <a:ea typeface="Aptos"/>
                <a:cs typeface="Times New Roman" panose="02020603050405020304" pitchFamily="18" charset="0"/>
              </a:rPr>
              <a:t>‒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Хабів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цифрової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освіти»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18 (2,7%) бібліотек </a:t>
            </a:r>
            <a:endParaRPr lang="uk-UA" sz="8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8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</a:t>
            </a:r>
            <a:endParaRPr lang="uk-UA" sz="8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Стан бібліотечного фонду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6832,98 тис. примірників документів бібліотечного фонду, усього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194,65 тис. примірників надійшло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148,61 тис. примірників надійшло українською мовою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927,11 тис. примірників вибуло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351,47 тис. примірників вибуло українською мовою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571,86 тис. примірників вибуло російською мовою </a:t>
            </a:r>
            <a:endParaRPr lang="uk-UA" sz="1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DB2A334-B6BF-4A85-9F54-971BCD97AED1}"/>
              </a:ext>
            </a:extLst>
          </p:cNvPr>
          <p:cNvSpPr txBox="1"/>
          <p:nvPr/>
        </p:nvSpPr>
        <p:spPr>
          <a:xfrm>
            <a:off x="1466773" y="4291598"/>
            <a:ext cx="4536375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Стан приміщень та матеріально-технічної бази бібліотек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218 (32,2%) бібліотек мають приміщення, до яких забезпечено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безперешкодний доступ користувачів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258 (38,1%) бібліотек мають копіювально-розмножувальну техніку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90 (13,3%) бібліотек мають мультимедійне обладнання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45 (6,6%) бібліотек мають проектори та екрани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402 (59,3%) бібліотеки мають комп’ютери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362 (53,4%) бібліотеки мають комп’ютери з доступом до мережі Інтернет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pic>
        <p:nvPicPr>
          <p:cNvPr id="11" name="Графіка 10" descr="Schoolhouse with solid fill">
            <a:extLst>
              <a:ext uri="{FF2B5EF4-FFF2-40B4-BE49-F238E27FC236}">
                <a16:creationId xmlns:a16="http://schemas.microsoft.com/office/drawing/2014/main" id="{E4118F9B-19DC-4429-A337-896FD7EC839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144714" y="623140"/>
            <a:ext cx="998929" cy="998929"/>
          </a:xfrm>
          <a:prstGeom prst="rect">
            <a:avLst/>
          </a:prstGeom>
        </p:spPr>
      </p:pic>
      <p:pic>
        <p:nvPicPr>
          <p:cNvPr id="13" name="Графіка 12" descr="Universal access with solid fill">
            <a:extLst>
              <a:ext uri="{FF2B5EF4-FFF2-40B4-BE49-F238E27FC236}">
                <a16:creationId xmlns:a16="http://schemas.microsoft.com/office/drawing/2014/main" id="{F7B8CBF8-20C1-47C3-8715-5BA90AC4EA2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15010" y="4133061"/>
            <a:ext cx="836405" cy="836405"/>
          </a:xfrm>
          <a:prstGeom prst="rect">
            <a:avLst/>
          </a:prstGeom>
        </p:spPr>
      </p:pic>
      <p:pic>
        <p:nvPicPr>
          <p:cNvPr id="14" name="Графіка 13" descr="Computer with solid fill">
            <a:extLst>
              <a:ext uri="{FF2B5EF4-FFF2-40B4-BE49-F238E27FC236}">
                <a16:creationId xmlns:a16="http://schemas.microsoft.com/office/drawing/2014/main" id="{DF79869B-8EF0-4BC2-8CF8-13778E7170B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15010" y="4726846"/>
            <a:ext cx="796633" cy="796633"/>
          </a:xfrm>
          <a:prstGeom prst="rect">
            <a:avLst/>
          </a:prstGeom>
        </p:spPr>
      </p:pic>
      <p:pic>
        <p:nvPicPr>
          <p:cNvPr id="15" name="Графіка 14" descr="Internet with solid fill">
            <a:extLst>
              <a:ext uri="{FF2B5EF4-FFF2-40B4-BE49-F238E27FC236}">
                <a16:creationId xmlns:a16="http://schemas.microsoft.com/office/drawing/2014/main" id="{5A87987D-2440-4DA3-B2BD-724C44DD502E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14863" y="5285690"/>
            <a:ext cx="802315" cy="802315"/>
          </a:xfrm>
          <a:prstGeom prst="rect">
            <a:avLst/>
          </a:prstGeom>
        </p:spPr>
      </p:pic>
      <p:pic>
        <p:nvPicPr>
          <p:cNvPr id="16" name="Графіка 15" descr="Checklist with solid fill">
            <a:extLst>
              <a:ext uri="{FF2B5EF4-FFF2-40B4-BE49-F238E27FC236}">
                <a16:creationId xmlns:a16="http://schemas.microsoft.com/office/drawing/2014/main" id="{EAD7FEE5-EB9E-4F8A-9F55-17F8FA8B3846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6270287" y="1535116"/>
            <a:ext cx="769435" cy="769435"/>
          </a:xfrm>
          <a:prstGeom prst="rect">
            <a:avLst/>
          </a:prstGeom>
        </p:spPr>
      </p:pic>
      <p:pic>
        <p:nvPicPr>
          <p:cNvPr id="17" name="Графіка 16" descr="Man and woman with solid fill">
            <a:extLst>
              <a:ext uri="{FF2B5EF4-FFF2-40B4-BE49-F238E27FC236}">
                <a16:creationId xmlns:a16="http://schemas.microsoft.com/office/drawing/2014/main" id="{27B2D70A-4976-45D6-AFDD-FBFD3FD43F0D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6184456" y="2355018"/>
            <a:ext cx="649534" cy="649534"/>
          </a:xfrm>
          <a:prstGeom prst="rect">
            <a:avLst/>
          </a:prstGeom>
        </p:spPr>
      </p:pic>
      <p:pic>
        <p:nvPicPr>
          <p:cNvPr id="18" name="Графіка 17" descr="Child with balloon with solid fill">
            <a:extLst>
              <a:ext uri="{FF2B5EF4-FFF2-40B4-BE49-F238E27FC236}">
                <a16:creationId xmlns:a16="http://schemas.microsoft.com/office/drawing/2014/main" id="{36E59A84-E117-43F7-BC90-A9B522D8A233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6580785" y="2347021"/>
            <a:ext cx="607574" cy="607574"/>
          </a:xfrm>
          <a:prstGeom prst="rect">
            <a:avLst/>
          </a:prstGeom>
        </p:spPr>
      </p:pic>
      <p:pic>
        <p:nvPicPr>
          <p:cNvPr id="19" name="Графіка 18" descr="Target Audience with solid fill">
            <a:extLst>
              <a:ext uri="{FF2B5EF4-FFF2-40B4-BE49-F238E27FC236}">
                <a16:creationId xmlns:a16="http://schemas.microsoft.com/office/drawing/2014/main" id="{EB969C52-5F29-445C-8434-E5D1B01C4FA3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6288447" y="2865749"/>
            <a:ext cx="698455" cy="698455"/>
          </a:xfrm>
          <a:prstGeom prst="rect">
            <a:avLst/>
          </a:prstGeom>
        </p:spPr>
      </p:pic>
      <p:pic>
        <p:nvPicPr>
          <p:cNvPr id="20" name="Графіка 19" descr="Classroom with solid fill">
            <a:extLst>
              <a:ext uri="{FF2B5EF4-FFF2-40B4-BE49-F238E27FC236}">
                <a16:creationId xmlns:a16="http://schemas.microsoft.com/office/drawing/2014/main" id="{1572F26D-3697-44CE-8B97-459C14C0DFB6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6252958" y="3425798"/>
            <a:ext cx="786764" cy="786764"/>
          </a:xfrm>
          <a:prstGeom prst="rect">
            <a:avLst/>
          </a:prstGeom>
        </p:spPr>
      </p:pic>
      <p:pic>
        <p:nvPicPr>
          <p:cNvPr id="21" name="Графіка 20" descr="Books with solid fill">
            <a:extLst>
              <a:ext uri="{FF2B5EF4-FFF2-40B4-BE49-F238E27FC236}">
                <a16:creationId xmlns:a16="http://schemas.microsoft.com/office/drawing/2014/main" id="{32108A29-67EF-401A-939C-B71A456A752B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6330852" y="4387014"/>
            <a:ext cx="729641" cy="729641"/>
          </a:xfrm>
          <a:prstGeom prst="rect">
            <a:avLst/>
          </a:prstGeom>
        </p:spPr>
      </p:pic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0F7E0B47-6006-48D6-993E-B5C11FE1FFFD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7281" y="5041731"/>
            <a:ext cx="826629" cy="524023"/>
          </a:xfrm>
          <a:prstGeom prst="rect">
            <a:avLst/>
          </a:prstGeom>
        </p:spPr>
      </p:pic>
      <p:pic>
        <p:nvPicPr>
          <p:cNvPr id="23" name="Графіка 22" descr="Open book with solid fill">
            <a:extLst>
              <a:ext uri="{FF2B5EF4-FFF2-40B4-BE49-F238E27FC236}">
                <a16:creationId xmlns:a16="http://schemas.microsoft.com/office/drawing/2014/main" id="{03CBCAF5-930A-4897-A256-23C16ABF5F92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6366379" y="5443365"/>
            <a:ext cx="656014" cy="656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60288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BE19494-3ADD-441B-B2FC-E0522FD2CF2A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620" y="900789"/>
            <a:ext cx="5219430" cy="3076575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F16ECC-31BA-410F-A3B8-679357B4F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953" y="181562"/>
            <a:ext cx="4584459" cy="638872"/>
          </a:xfrm>
        </p:spPr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DD00"/>
                </a:highlight>
                <a:latin typeface="Bahnschrift SemiBold Condensed" panose="020B0502040204020203" pitchFamily="34" charset="0"/>
              </a:rPr>
              <a:t>РІВНЕНСЬКА ОБЛАСТЬ</a:t>
            </a:r>
          </a:p>
        </p:txBody>
      </p:sp>
      <p:pic>
        <p:nvPicPr>
          <p:cNvPr id="9" name="Графіка 8" descr="Marker with solid fill">
            <a:extLst>
              <a:ext uri="{FF2B5EF4-FFF2-40B4-BE49-F238E27FC236}">
                <a16:creationId xmlns:a16="http://schemas.microsoft.com/office/drawing/2014/main" id="{0C599673-5198-43F9-957B-F7E99EB0FD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78662" y="924799"/>
            <a:ext cx="980282" cy="980282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E81CBEE8-7910-4DF4-B794-66E6E6538910}"/>
              </a:ext>
            </a:extLst>
          </p:cNvPr>
          <p:cNvSpPr txBox="1"/>
          <p:nvPr/>
        </p:nvSpPr>
        <p:spPr>
          <a:xfrm>
            <a:off x="2817986" y="1542124"/>
            <a:ext cx="272734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Площа області: 20047 км²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районів: 4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населених пунктів: 1026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населення: 1152961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територіальних громад: 64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39F1324-56CA-4189-81DD-49400CC6B87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222" y="101206"/>
            <a:ext cx="778326" cy="100429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DAC8540-6FDB-407F-B2E1-843944739797}"/>
              </a:ext>
            </a:extLst>
          </p:cNvPr>
          <p:cNvSpPr txBox="1"/>
          <p:nvPr/>
        </p:nvSpPr>
        <p:spPr>
          <a:xfrm>
            <a:off x="7143643" y="101206"/>
            <a:ext cx="5030522" cy="62786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534 ПУБЛІЧНІ БІБЛІОТЕКИ, УСЬОГО:</a:t>
            </a:r>
            <a:endParaRPr lang="uk-UA" sz="20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endParaRPr lang="uk-UA" sz="800" kern="100" dirty="0">
              <a:solidFill>
                <a:srgbClr val="0070C0"/>
              </a:solidFill>
              <a:effectLst/>
              <a:latin typeface="Bahnschrift SemiBold Condensed" panose="020B0502040204020203" pitchFamily="34" charset="0"/>
              <a:ea typeface="Aptos"/>
              <a:cs typeface="Times New Roman" panose="02020603050405020304" pitchFamily="18" charset="0"/>
            </a:endParaRPr>
          </a:p>
          <a:p>
            <a:endParaRPr lang="uk-UA" sz="800" kern="100" dirty="0">
              <a:solidFill>
                <a:srgbClr val="0070C0"/>
              </a:solidFill>
              <a:effectLst/>
              <a:latin typeface="Bahnschrift SemiBold Condensed" panose="020B0502040204020203" pitchFamily="34" charset="0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за юридичним статусом: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63 (11,8%) бібліотеки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100 (18,7%) відокремлені структурні підрозділи бібліотек  (філії)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122 (22,8%) структурні підрозділи інших закладів культури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98 (18,3%) публічно-шкільна бібліотека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151 (28,3%) відокремлені структурні підрозділи публічно-шкільних бібліотек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за значенням: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 (0,6%) обласні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63 (11,8%) міські (смт)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468 (87,5%) селищні, сільські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з них за призначенням: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14 (2,6%) для дітей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 (0,2%) для юнацтва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 (0,6%) для дітей та юнацтва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 для осіб з вадами зору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взяли участь у </a:t>
            </a:r>
            <a:r>
              <a:rPr lang="uk-UA" sz="1400" kern="100" dirty="0" err="1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проєкті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«Розвиток спроможності бібліотек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Arial" panose="020B0604020202020204" pitchFamily="34" charset="0"/>
                <a:ea typeface="Aptos"/>
                <a:cs typeface="Times New Roman" panose="02020603050405020304" pitchFamily="18" charset="0"/>
              </a:rPr>
              <a:t>‒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Хабів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цифрової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освіти»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36 (6,7%) бібліотек </a:t>
            </a:r>
            <a:endParaRPr lang="uk-UA" sz="800" kern="100" dirty="0">
              <a:solidFill>
                <a:srgbClr val="0070C0"/>
              </a:solidFill>
              <a:effectLst/>
              <a:latin typeface="Bahnschrift SemiBold Condensed" panose="020B0502040204020203" pitchFamily="34" charset="0"/>
              <a:ea typeface="Aptos"/>
              <a:cs typeface="Times New Roman" panose="02020603050405020304" pitchFamily="18" charset="0"/>
            </a:endParaRPr>
          </a:p>
          <a:p>
            <a:r>
              <a:rPr lang="uk-UA" sz="8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</a:t>
            </a:r>
            <a:endParaRPr lang="uk-UA" sz="8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Стан бібліотечного фонду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5378,7 тис. примірників документів бібліотечного фонду, усього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137,95 тис. примірників надійшло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132,17 тис. примірників надійшло українською мовою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674,64 тис. примірників вибуло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308,94 тис. примірників вибуло українською мовою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357,88 тис. примірників вибуло російською мовою </a:t>
            </a:r>
            <a:endParaRPr lang="uk-UA" sz="1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5A96775-07DF-44D1-A000-15E4A983B7DC}"/>
              </a:ext>
            </a:extLst>
          </p:cNvPr>
          <p:cNvSpPr txBox="1"/>
          <p:nvPr/>
        </p:nvSpPr>
        <p:spPr>
          <a:xfrm>
            <a:off x="1387716" y="4484770"/>
            <a:ext cx="4584459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Стан приміщень та матеріально-технічної бази бібліотек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365 (68,2%) бібліотек мають приміщення, до яких забезпечено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безперешкодний доступ користувачів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236 (44,1%) бібліотек мають копіювально-розмножувальну техніку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68 (12,7%) бібліотек мають мультимедійне обладнання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47 (8,8%) бібліотек мають проектори та екрани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293 (54,8%) бібліотеки мають комп’ютери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243 (45,5%) бібліотеки мають комп’ютери з доступом до мережі Інтернет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pic>
        <p:nvPicPr>
          <p:cNvPr id="13" name="Графіка 12" descr="Schoolhouse with solid fill">
            <a:extLst>
              <a:ext uri="{FF2B5EF4-FFF2-40B4-BE49-F238E27FC236}">
                <a16:creationId xmlns:a16="http://schemas.microsoft.com/office/drawing/2014/main" id="{5956B553-63EA-460E-8F8A-D6A46EFDD4F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144714" y="623140"/>
            <a:ext cx="998929" cy="998929"/>
          </a:xfrm>
          <a:prstGeom prst="rect">
            <a:avLst/>
          </a:prstGeom>
        </p:spPr>
      </p:pic>
      <p:pic>
        <p:nvPicPr>
          <p:cNvPr id="14" name="Графіка 13" descr="Universal access with solid fill">
            <a:extLst>
              <a:ext uri="{FF2B5EF4-FFF2-40B4-BE49-F238E27FC236}">
                <a16:creationId xmlns:a16="http://schemas.microsoft.com/office/drawing/2014/main" id="{0CA7F44A-E9A6-4FF4-A1C9-F6CCE2F2A84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45284" y="4448340"/>
            <a:ext cx="836405" cy="836405"/>
          </a:xfrm>
          <a:prstGeom prst="rect">
            <a:avLst/>
          </a:prstGeom>
        </p:spPr>
      </p:pic>
      <p:pic>
        <p:nvPicPr>
          <p:cNvPr id="15" name="Графіка 14" descr="Computer with solid fill">
            <a:extLst>
              <a:ext uri="{FF2B5EF4-FFF2-40B4-BE49-F238E27FC236}">
                <a16:creationId xmlns:a16="http://schemas.microsoft.com/office/drawing/2014/main" id="{849ADCFB-06B3-4943-BE26-A7C12C3B45C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45284" y="5026518"/>
            <a:ext cx="796633" cy="796633"/>
          </a:xfrm>
          <a:prstGeom prst="rect">
            <a:avLst/>
          </a:prstGeom>
        </p:spPr>
      </p:pic>
      <p:pic>
        <p:nvPicPr>
          <p:cNvPr id="17" name="Графіка 16" descr="Internet with solid fill">
            <a:extLst>
              <a:ext uri="{FF2B5EF4-FFF2-40B4-BE49-F238E27FC236}">
                <a16:creationId xmlns:a16="http://schemas.microsoft.com/office/drawing/2014/main" id="{50080CCB-2907-4042-AC49-1165D15FC428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27265" y="5563251"/>
            <a:ext cx="802315" cy="802315"/>
          </a:xfrm>
          <a:prstGeom prst="rect">
            <a:avLst/>
          </a:prstGeom>
        </p:spPr>
      </p:pic>
      <p:pic>
        <p:nvPicPr>
          <p:cNvPr id="18" name="Графіка 17" descr="Checklist with solid fill">
            <a:extLst>
              <a:ext uri="{FF2B5EF4-FFF2-40B4-BE49-F238E27FC236}">
                <a16:creationId xmlns:a16="http://schemas.microsoft.com/office/drawing/2014/main" id="{4C4C5ED3-FE06-43B7-929A-9CE5AAF39F58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6270287" y="1535116"/>
            <a:ext cx="769435" cy="769435"/>
          </a:xfrm>
          <a:prstGeom prst="rect">
            <a:avLst/>
          </a:prstGeom>
        </p:spPr>
      </p:pic>
      <p:pic>
        <p:nvPicPr>
          <p:cNvPr id="19" name="Графіка 18" descr="Man and woman with solid fill">
            <a:extLst>
              <a:ext uri="{FF2B5EF4-FFF2-40B4-BE49-F238E27FC236}">
                <a16:creationId xmlns:a16="http://schemas.microsoft.com/office/drawing/2014/main" id="{1F2EF581-1012-4708-A48A-3B464AD579EF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6184456" y="2355018"/>
            <a:ext cx="649534" cy="649534"/>
          </a:xfrm>
          <a:prstGeom prst="rect">
            <a:avLst/>
          </a:prstGeom>
        </p:spPr>
      </p:pic>
      <p:pic>
        <p:nvPicPr>
          <p:cNvPr id="20" name="Графіка 19" descr="Child with balloon with solid fill">
            <a:extLst>
              <a:ext uri="{FF2B5EF4-FFF2-40B4-BE49-F238E27FC236}">
                <a16:creationId xmlns:a16="http://schemas.microsoft.com/office/drawing/2014/main" id="{59BAB4A0-F2A9-4C25-80EA-D206AB3B4827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6580785" y="2347021"/>
            <a:ext cx="607574" cy="607574"/>
          </a:xfrm>
          <a:prstGeom prst="rect">
            <a:avLst/>
          </a:prstGeom>
        </p:spPr>
      </p:pic>
      <p:pic>
        <p:nvPicPr>
          <p:cNvPr id="21" name="Графіка 20" descr="Target Audience with solid fill">
            <a:extLst>
              <a:ext uri="{FF2B5EF4-FFF2-40B4-BE49-F238E27FC236}">
                <a16:creationId xmlns:a16="http://schemas.microsoft.com/office/drawing/2014/main" id="{5F93C9EB-AF8F-46E6-8062-A9FFE4FAC743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6288447" y="2906389"/>
            <a:ext cx="698455" cy="698455"/>
          </a:xfrm>
          <a:prstGeom prst="rect">
            <a:avLst/>
          </a:prstGeom>
        </p:spPr>
      </p:pic>
      <p:pic>
        <p:nvPicPr>
          <p:cNvPr id="22" name="Графіка 21" descr="Classroom with solid fill">
            <a:extLst>
              <a:ext uri="{FF2B5EF4-FFF2-40B4-BE49-F238E27FC236}">
                <a16:creationId xmlns:a16="http://schemas.microsoft.com/office/drawing/2014/main" id="{9368828C-6771-4448-8881-402DAB15D2FD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6252958" y="3466438"/>
            <a:ext cx="786764" cy="786764"/>
          </a:xfrm>
          <a:prstGeom prst="rect">
            <a:avLst/>
          </a:prstGeom>
        </p:spPr>
      </p:pic>
      <p:pic>
        <p:nvPicPr>
          <p:cNvPr id="23" name="Графіка 22" descr="Books with solid fill">
            <a:extLst>
              <a:ext uri="{FF2B5EF4-FFF2-40B4-BE49-F238E27FC236}">
                <a16:creationId xmlns:a16="http://schemas.microsoft.com/office/drawing/2014/main" id="{FFC83250-04F9-4DE9-A90E-993BE23F364C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6335631" y="4695194"/>
            <a:ext cx="729641" cy="729641"/>
          </a:xfrm>
          <a:prstGeom prst="rect">
            <a:avLst/>
          </a:prstGeom>
        </p:spPr>
      </p:pic>
      <p:pic>
        <p:nvPicPr>
          <p:cNvPr id="24" name="Рисунок 23">
            <a:extLst>
              <a:ext uri="{FF2B5EF4-FFF2-40B4-BE49-F238E27FC236}">
                <a16:creationId xmlns:a16="http://schemas.microsoft.com/office/drawing/2014/main" id="{743DAA7B-10BF-4DBF-B0B9-543CEFA16054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8447" y="5380690"/>
            <a:ext cx="826629" cy="524023"/>
          </a:xfrm>
          <a:prstGeom prst="rect">
            <a:avLst/>
          </a:prstGeom>
        </p:spPr>
      </p:pic>
      <p:pic>
        <p:nvPicPr>
          <p:cNvPr id="25" name="Графіка 24" descr="Open book with solid fill">
            <a:extLst>
              <a:ext uri="{FF2B5EF4-FFF2-40B4-BE49-F238E27FC236}">
                <a16:creationId xmlns:a16="http://schemas.microsoft.com/office/drawing/2014/main" id="{3ED2F8AA-C04A-4F43-BB87-849BE91E7D08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6389537" y="5759229"/>
            <a:ext cx="656014" cy="656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1487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01D0680-ED0E-4964-9BCA-813E38FA0016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620" y="900789"/>
            <a:ext cx="5219430" cy="3076575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F16ECC-31BA-410F-A3B8-679357B4F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038" y="162071"/>
            <a:ext cx="4584459" cy="638872"/>
          </a:xfrm>
        </p:spPr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DD00"/>
                </a:highlight>
                <a:latin typeface="Bahnschrift SemiBold Condensed" panose="020B0502040204020203" pitchFamily="34" charset="0"/>
              </a:rPr>
              <a:t>СУМСЬКА ОБЛАСТЬ</a:t>
            </a:r>
          </a:p>
        </p:txBody>
      </p:sp>
      <p:pic>
        <p:nvPicPr>
          <p:cNvPr id="9" name="Графіка 8" descr="Marker with solid fill">
            <a:extLst>
              <a:ext uri="{FF2B5EF4-FFF2-40B4-BE49-F238E27FC236}">
                <a16:creationId xmlns:a16="http://schemas.microsoft.com/office/drawing/2014/main" id="{0C599673-5198-43F9-957B-F7E99EB0FD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281593" y="988492"/>
            <a:ext cx="980282" cy="980282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E81CBEE8-7910-4DF4-B794-66E6E6538910}"/>
              </a:ext>
            </a:extLst>
          </p:cNvPr>
          <p:cNvSpPr txBox="1"/>
          <p:nvPr/>
        </p:nvSpPr>
        <p:spPr>
          <a:xfrm>
            <a:off x="339358" y="1307055"/>
            <a:ext cx="272734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Площа області: 23834 км²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районів: 5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населених пунктів: 1490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населення: 1068247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територіальних громад: 51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94597BC-FB54-4381-ADD3-6A17E943E6C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27" y="127081"/>
            <a:ext cx="827511" cy="98028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B3DA9B8-2E64-4D05-9354-D4B675F1E04D}"/>
              </a:ext>
            </a:extLst>
          </p:cNvPr>
          <p:cNvSpPr txBox="1"/>
          <p:nvPr/>
        </p:nvSpPr>
        <p:spPr>
          <a:xfrm>
            <a:off x="7217901" y="162071"/>
            <a:ext cx="4734970" cy="5847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495 ПУБЛІЧНИХ БІБЛІОТЕК, УСЬОГО:</a:t>
            </a:r>
            <a:endParaRPr lang="uk-UA" sz="20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endParaRPr lang="uk-UA" sz="800" kern="100" dirty="0">
              <a:solidFill>
                <a:srgbClr val="0070C0"/>
              </a:solidFill>
              <a:effectLst/>
              <a:highlight>
                <a:srgbClr val="FFFF00"/>
              </a:highlight>
              <a:latin typeface="Bahnschrift SemiBold Condensed" panose="020B0502040204020203" pitchFamily="34" charset="0"/>
              <a:ea typeface="Aptos"/>
              <a:cs typeface="Times New Roman" panose="02020603050405020304" pitchFamily="18" charset="0"/>
            </a:endParaRPr>
          </a:p>
          <a:p>
            <a:endParaRPr lang="uk-UA" sz="800" kern="100" dirty="0">
              <a:solidFill>
                <a:srgbClr val="0070C0"/>
              </a:solidFill>
              <a:highlight>
                <a:srgbClr val="FFFF00"/>
              </a:highlight>
              <a:latin typeface="Bahnschrift SemiBold Condensed" panose="020B0502040204020203" pitchFamily="34" charset="0"/>
              <a:ea typeface="Aptos"/>
              <a:cs typeface="Times New Roman" panose="02020603050405020304" pitchFamily="18" charset="0"/>
            </a:endParaRPr>
          </a:p>
          <a:p>
            <a:endParaRPr lang="uk-UA" sz="800" kern="100" dirty="0">
              <a:solidFill>
                <a:srgbClr val="0070C0"/>
              </a:solidFill>
              <a:effectLst/>
              <a:highlight>
                <a:srgbClr val="FFFF00"/>
              </a:highlight>
              <a:latin typeface="Bahnschrift SemiBold Condensed" panose="020B0502040204020203" pitchFamily="34" charset="0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за юридичним статусом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FF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: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121 (24,4%) бібліотеки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344 (69,4%) відокремлені структурні підрозділи бібліотек  (філії)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30 (6,0%) структурні підрозділи інших закладів культури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за значенням: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 (0,4%) обласні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81 (16,3%) міські (смт)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412 (83,1%) селищні, сільські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за призначенням: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20 (4,0%) для дітей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 (0,2%) для юнацтва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(0,0%) для дітей та юнацтва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(0,0%) для осіб з вадами зору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взяли участь у </a:t>
            </a:r>
            <a:r>
              <a:rPr lang="uk-UA" sz="1400" kern="100" dirty="0" err="1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проєкті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«Розвиток спроможності бібліотек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Arial" panose="020B0604020202020204" pitchFamily="34" charset="0"/>
                <a:ea typeface="Aptos"/>
                <a:cs typeface="Times New Roman" panose="02020603050405020304" pitchFamily="18" charset="0"/>
              </a:rPr>
              <a:t>‒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Хабів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цифрової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освіти»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бібліотек </a:t>
            </a:r>
            <a:endParaRPr lang="uk-UA" sz="800" kern="100" dirty="0">
              <a:solidFill>
                <a:srgbClr val="0070C0"/>
              </a:solidFill>
              <a:effectLst/>
              <a:latin typeface="Bahnschrift SemiBold Condensed" panose="020B0502040204020203" pitchFamily="34" charset="0"/>
              <a:ea typeface="Aptos"/>
              <a:cs typeface="Times New Roman" panose="02020603050405020304" pitchFamily="18" charset="0"/>
            </a:endParaRPr>
          </a:p>
          <a:p>
            <a:r>
              <a:rPr lang="uk-UA" sz="8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</a:t>
            </a:r>
            <a:endParaRPr lang="uk-UA" sz="8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Стан бібліотечного фонду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4673,84 тис. примірників документів бібліотечного фонду, усього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36,51 тис. примірників надійшло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34,94 тис. примірників надійшло українською мовою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474,48 тис. примірників вибуло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168,40 тис. примірників вибуло українською мовою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305,99 тис. примірників вибуло російською мовою </a:t>
            </a:r>
            <a:endParaRPr lang="uk-UA" sz="1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70ADB6A-00C5-4676-BD4D-2557C5133662}"/>
              </a:ext>
            </a:extLst>
          </p:cNvPr>
          <p:cNvSpPr txBox="1"/>
          <p:nvPr/>
        </p:nvSpPr>
        <p:spPr>
          <a:xfrm>
            <a:off x="1528688" y="4283497"/>
            <a:ext cx="451485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Стан приміщень та матеріально-технічної бази бібліотек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213 (42,9%) бібліотек мають приміщення, до яких забезпечено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безперешкодний доступ користувачів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200 (40,3%) бібліотек мають копіювально-розмножувальну техніку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77 (15,5%) бібліотек мають мультимедійне обладнання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52 (10,5%) бібліотеки мають проектори та екрани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270 (54,4%) бібліотек мають комп’ютери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216 (43,5%) бібліотек мають комп’ютери з доступом до мережі Інтернет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pic>
        <p:nvPicPr>
          <p:cNvPr id="13" name="Графіка 12" descr="Schoolhouse with solid fill">
            <a:extLst>
              <a:ext uri="{FF2B5EF4-FFF2-40B4-BE49-F238E27FC236}">
                <a16:creationId xmlns:a16="http://schemas.microsoft.com/office/drawing/2014/main" id="{5750E8DC-6E95-48E7-A50A-82DDF5E32CC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144714" y="623140"/>
            <a:ext cx="998929" cy="998929"/>
          </a:xfrm>
          <a:prstGeom prst="rect">
            <a:avLst/>
          </a:prstGeom>
        </p:spPr>
      </p:pic>
      <p:pic>
        <p:nvPicPr>
          <p:cNvPr id="14" name="Графіка 13" descr="Universal access with solid fill">
            <a:extLst>
              <a:ext uri="{FF2B5EF4-FFF2-40B4-BE49-F238E27FC236}">
                <a16:creationId xmlns:a16="http://schemas.microsoft.com/office/drawing/2014/main" id="{4DA34C3E-9318-40DB-968F-186F9FCCF19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15010" y="4133061"/>
            <a:ext cx="836405" cy="836405"/>
          </a:xfrm>
          <a:prstGeom prst="rect">
            <a:avLst/>
          </a:prstGeom>
        </p:spPr>
      </p:pic>
      <p:pic>
        <p:nvPicPr>
          <p:cNvPr id="15" name="Графіка 14" descr="Computer with solid fill">
            <a:extLst>
              <a:ext uri="{FF2B5EF4-FFF2-40B4-BE49-F238E27FC236}">
                <a16:creationId xmlns:a16="http://schemas.microsoft.com/office/drawing/2014/main" id="{D641A374-B922-4BFE-82E8-AF36C64AD22D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15010" y="4726846"/>
            <a:ext cx="796633" cy="796633"/>
          </a:xfrm>
          <a:prstGeom prst="rect">
            <a:avLst/>
          </a:prstGeom>
        </p:spPr>
      </p:pic>
      <p:pic>
        <p:nvPicPr>
          <p:cNvPr id="18" name="Графіка 17" descr="Internet with solid fill">
            <a:extLst>
              <a:ext uri="{FF2B5EF4-FFF2-40B4-BE49-F238E27FC236}">
                <a16:creationId xmlns:a16="http://schemas.microsoft.com/office/drawing/2014/main" id="{CFCC935F-20BA-4C0B-8913-C73E903D81E4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14863" y="5285690"/>
            <a:ext cx="802315" cy="802315"/>
          </a:xfrm>
          <a:prstGeom prst="rect">
            <a:avLst/>
          </a:prstGeom>
        </p:spPr>
      </p:pic>
      <p:pic>
        <p:nvPicPr>
          <p:cNvPr id="19" name="Графіка 18" descr="Checklist with solid fill">
            <a:extLst>
              <a:ext uri="{FF2B5EF4-FFF2-40B4-BE49-F238E27FC236}">
                <a16:creationId xmlns:a16="http://schemas.microsoft.com/office/drawing/2014/main" id="{F7DADAAD-FF31-4F18-94FB-9CD0BF02ABB5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6270287" y="1535116"/>
            <a:ext cx="769435" cy="769435"/>
          </a:xfrm>
          <a:prstGeom prst="rect">
            <a:avLst/>
          </a:prstGeom>
        </p:spPr>
      </p:pic>
      <p:pic>
        <p:nvPicPr>
          <p:cNvPr id="20" name="Графіка 19" descr="Man and woman with solid fill">
            <a:extLst>
              <a:ext uri="{FF2B5EF4-FFF2-40B4-BE49-F238E27FC236}">
                <a16:creationId xmlns:a16="http://schemas.microsoft.com/office/drawing/2014/main" id="{B2C188EB-CEF2-42AA-90BF-B5BCF94F6EA9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6184456" y="2355018"/>
            <a:ext cx="649534" cy="649534"/>
          </a:xfrm>
          <a:prstGeom prst="rect">
            <a:avLst/>
          </a:prstGeom>
        </p:spPr>
      </p:pic>
      <p:pic>
        <p:nvPicPr>
          <p:cNvPr id="21" name="Графіка 20" descr="Child with balloon with solid fill">
            <a:extLst>
              <a:ext uri="{FF2B5EF4-FFF2-40B4-BE49-F238E27FC236}">
                <a16:creationId xmlns:a16="http://schemas.microsoft.com/office/drawing/2014/main" id="{F2FE69E9-A3E9-4AE9-B3AA-403B40063ACB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6580785" y="2347021"/>
            <a:ext cx="607574" cy="607574"/>
          </a:xfrm>
          <a:prstGeom prst="rect">
            <a:avLst/>
          </a:prstGeom>
        </p:spPr>
      </p:pic>
      <p:pic>
        <p:nvPicPr>
          <p:cNvPr id="22" name="Графіка 21" descr="Target Audience with solid fill">
            <a:extLst>
              <a:ext uri="{FF2B5EF4-FFF2-40B4-BE49-F238E27FC236}">
                <a16:creationId xmlns:a16="http://schemas.microsoft.com/office/drawing/2014/main" id="{20B1D9A5-317D-47A6-890E-76BA9C43680F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6288447" y="2865749"/>
            <a:ext cx="698455" cy="698455"/>
          </a:xfrm>
          <a:prstGeom prst="rect">
            <a:avLst/>
          </a:prstGeom>
        </p:spPr>
      </p:pic>
      <p:pic>
        <p:nvPicPr>
          <p:cNvPr id="23" name="Графіка 22" descr="Classroom with solid fill">
            <a:extLst>
              <a:ext uri="{FF2B5EF4-FFF2-40B4-BE49-F238E27FC236}">
                <a16:creationId xmlns:a16="http://schemas.microsoft.com/office/drawing/2014/main" id="{A41DAA95-1FC0-4CCB-87B4-7AAF417A7BE0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6252958" y="3405478"/>
            <a:ext cx="786764" cy="786764"/>
          </a:xfrm>
          <a:prstGeom prst="rect">
            <a:avLst/>
          </a:prstGeom>
        </p:spPr>
      </p:pic>
      <p:pic>
        <p:nvPicPr>
          <p:cNvPr id="24" name="Графіка 23" descr="Books with solid fill">
            <a:extLst>
              <a:ext uri="{FF2B5EF4-FFF2-40B4-BE49-F238E27FC236}">
                <a16:creationId xmlns:a16="http://schemas.microsoft.com/office/drawing/2014/main" id="{F0931167-B96C-4EE5-B46E-86846FC0C282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6330852" y="4387014"/>
            <a:ext cx="729641" cy="729641"/>
          </a:xfrm>
          <a:prstGeom prst="rect">
            <a:avLst/>
          </a:prstGeom>
        </p:spPr>
      </p:pic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13402F2C-10E7-467F-824D-EB5A600F5E79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7281" y="5041731"/>
            <a:ext cx="826629" cy="524023"/>
          </a:xfrm>
          <a:prstGeom prst="rect">
            <a:avLst/>
          </a:prstGeom>
        </p:spPr>
      </p:pic>
      <p:pic>
        <p:nvPicPr>
          <p:cNvPr id="26" name="Графіка 25" descr="Open book with solid fill">
            <a:extLst>
              <a:ext uri="{FF2B5EF4-FFF2-40B4-BE49-F238E27FC236}">
                <a16:creationId xmlns:a16="http://schemas.microsoft.com/office/drawing/2014/main" id="{9E508B96-5590-4C43-9448-34944DDE12FD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6366379" y="5443365"/>
            <a:ext cx="656014" cy="656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0926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D944FB14-4041-4E0C-812E-0358838E30B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620" y="900789"/>
            <a:ext cx="5219430" cy="3076575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F16ECC-31BA-410F-A3B8-679357B4F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4581" y="109089"/>
            <a:ext cx="5776576" cy="812646"/>
          </a:xfrm>
        </p:spPr>
        <p:txBody>
          <a:bodyPr>
            <a:normAutofit/>
          </a:bodyPr>
          <a:lstStyle/>
          <a:p>
            <a:r>
              <a:rPr lang="uk-UA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DD00"/>
                </a:highlight>
                <a:latin typeface="Bahnschrift SemiBold Condensed" panose="020B0502040204020203" pitchFamily="34" charset="0"/>
              </a:rPr>
              <a:t>ТЕРНОПІЛЬСЬКА</a:t>
            </a:r>
            <a:r>
              <a:rPr lang="uk-U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DD00"/>
                </a:highlight>
                <a:latin typeface="Bahnschrift SemiBold Condensed" panose="020B0502040204020203" pitchFamily="34" charset="0"/>
              </a:rPr>
              <a:t> ОБЛАСТЬ</a:t>
            </a:r>
          </a:p>
        </p:txBody>
      </p:sp>
      <p:pic>
        <p:nvPicPr>
          <p:cNvPr id="9" name="Графіка 8" descr="Marker with solid fill">
            <a:extLst>
              <a:ext uri="{FF2B5EF4-FFF2-40B4-BE49-F238E27FC236}">
                <a16:creationId xmlns:a16="http://schemas.microsoft.com/office/drawing/2014/main" id="{0C599673-5198-43F9-957B-F7E99EB0FD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36758" y="1458794"/>
            <a:ext cx="980282" cy="980282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E81CBEE8-7910-4DF4-B794-66E6E6538910}"/>
              </a:ext>
            </a:extLst>
          </p:cNvPr>
          <p:cNvSpPr txBox="1"/>
          <p:nvPr/>
        </p:nvSpPr>
        <p:spPr>
          <a:xfrm>
            <a:off x="3024265" y="1575174"/>
            <a:ext cx="272734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Площа області: 13</a:t>
            </a:r>
            <a:r>
              <a:rPr lang="en-US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823</a:t>
            </a:r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 км²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районів: </a:t>
            </a:r>
            <a:r>
              <a:rPr lang="en-US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3</a:t>
            </a:r>
            <a:endParaRPr lang="uk-UA" sz="1600" dirty="0">
              <a:solidFill>
                <a:srgbClr val="0070C0"/>
              </a:solidFill>
              <a:latin typeface="Bahnschrift SemiBold Condensed" panose="020B0502040204020203" pitchFamily="34" charset="0"/>
            </a:endParaRP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населених пунктів: </a:t>
            </a:r>
            <a:r>
              <a:rPr lang="en-US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1058</a:t>
            </a:r>
            <a:endParaRPr lang="uk-UA" sz="1600" dirty="0">
              <a:solidFill>
                <a:srgbClr val="0070C0"/>
              </a:solidFill>
              <a:latin typeface="Bahnschrift SemiBold Condensed" panose="020B0502040204020203" pitchFamily="34" charset="0"/>
            </a:endParaRP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населення: 1</a:t>
            </a:r>
            <a:r>
              <a:rPr lang="en-US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036590</a:t>
            </a:r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 Кількість територіальних громад: </a:t>
            </a:r>
            <a:r>
              <a:rPr lang="en-US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55</a:t>
            </a:r>
            <a:endParaRPr lang="uk-UA" sz="1600" dirty="0">
              <a:solidFill>
                <a:srgbClr val="0070C0"/>
              </a:solidFill>
              <a:latin typeface="Bahnschrift SemiBold Condensed" panose="020B0502040204020203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0F0BC12-1822-477B-8B70-9088BE1AE6C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935" y="156714"/>
            <a:ext cx="795646" cy="91439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28C2384-8DD1-49DD-AC21-10318965ABD6}"/>
              </a:ext>
            </a:extLst>
          </p:cNvPr>
          <p:cNvSpPr txBox="1"/>
          <p:nvPr/>
        </p:nvSpPr>
        <p:spPr>
          <a:xfrm>
            <a:off x="7221754" y="44877"/>
            <a:ext cx="4657725" cy="62786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710 ПУБЛІЧНИХ БІБЛІОТЕК, УСЬОГО:</a:t>
            </a:r>
            <a:endParaRPr lang="uk-UA" sz="20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endParaRPr lang="uk-UA" sz="8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endParaRPr lang="uk-UA" sz="800" kern="100" dirty="0">
              <a:latin typeface="Aptos"/>
              <a:ea typeface="Aptos"/>
              <a:cs typeface="Times New Roman" panose="02020603050405020304" pitchFamily="18" charset="0"/>
            </a:endParaRPr>
          </a:p>
          <a:p>
            <a:endParaRPr lang="uk-UA" sz="8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за юридичним статусом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FF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: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196 (27,6%) бібліотеки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364 (51,3%) відокремлені структурні підрозділи бібліотек  (філії)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62 (8,7%) структурні підрозділи інших закладів культури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61 (8,6%) публічно-шкільна бібліотека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27 (3,8%) відокремлені структурні підрозділи публічно-шкільних бібліотек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за значенням: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 (0,4%) обласні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59 (8,3%) міські (смт)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648 (91,3%) селищні, сільські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з них за призначенням: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18 (2,5%) для дітей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 (0,1%) для юнацтва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(0,0%) для дітей та юнацтва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(0,0%) для осіб з вадами зору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з них взяли участь у </a:t>
            </a:r>
            <a:r>
              <a:rPr lang="uk-UA" sz="1400" kern="100" dirty="0" err="1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проєкті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«Розвиток спроможності бібліотек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Arial" panose="020B0604020202020204" pitchFamily="34" charset="0"/>
                <a:ea typeface="Aptos"/>
                <a:cs typeface="Times New Roman" panose="02020603050405020304" pitchFamily="18" charset="0"/>
              </a:rPr>
              <a:t>‒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Хабів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цифрової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освіти»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16 (2,3%) бібліотек </a:t>
            </a:r>
            <a:endParaRPr lang="uk-UA" sz="8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8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</a:t>
            </a:r>
            <a:endParaRPr lang="uk-UA" sz="8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Стан бібліотечного фонду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4942,38 тис. примірників документів бібліотечного фонду, усього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55,05 тис. примірників надійшло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50,64 тис. примірників надійшло українською мовою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556,76 тис. примірників вибуло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196,28 тис. примірників вибуло українською мовою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358,68 тис. примірників вибуло російською мовою </a:t>
            </a:r>
            <a:endParaRPr lang="uk-UA" sz="1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122F597-E2BD-427C-9B56-E0C5FBAF4E63}"/>
              </a:ext>
            </a:extLst>
          </p:cNvPr>
          <p:cNvSpPr txBox="1"/>
          <p:nvPr/>
        </p:nvSpPr>
        <p:spPr>
          <a:xfrm>
            <a:off x="1434408" y="4467948"/>
            <a:ext cx="4543425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Стан приміщень та матеріально-технічної бази бібліотек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195 (27,5%) бібліотек мають приміщення, до яких забезпечено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безперешкодний доступ користувачів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132 (18,6%) бібліотеки мають копіювально-розмножувальну техніку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37 (5,2%) бібліотек мають мультимедійне обладнання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31 (4,4%) бібліотека мають проектори та екрани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191 (26,9%) бібліотека мають комп’ютери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163 (23,0%) бібліотеки мають комп’ютери з доступом до мережі Інтернет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pic>
        <p:nvPicPr>
          <p:cNvPr id="13" name="Графіка 12" descr="Schoolhouse with solid fill">
            <a:extLst>
              <a:ext uri="{FF2B5EF4-FFF2-40B4-BE49-F238E27FC236}">
                <a16:creationId xmlns:a16="http://schemas.microsoft.com/office/drawing/2014/main" id="{D6FFCB9A-266A-44C6-AF1C-4FE7AC87A58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144714" y="623140"/>
            <a:ext cx="998929" cy="998929"/>
          </a:xfrm>
          <a:prstGeom prst="rect">
            <a:avLst/>
          </a:prstGeom>
        </p:spPr>
      </p:pic>
      <p:pic>
        <p:nvPicPr>
          <p:cNvPr id="14" name="Графіка 13" descr="Universal access with solid fill">
            <a:extLst>
              <a:ext uri="{FF2B5EF4-FFF2-40B4-BE49-F238E27FC236}">
                <a16:creationId xmlns:a16="http://schemas.microsoft.com/office/drawing/2014/main" id="{CEC0D717-EB43-469E-ACD5-ABC7054A5A3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34018" y="4467948"/>
            <a:ext cx="836405" cy="836405"/>
          </a:xfrm>
          <a:prstGeom prst="rect">
            <a:avLst/>
          </a:prstGeom>
        </p:spPr>
      </p:pic>
      <p:pic>
        <p:nvPicPr>
          <p:cNvPr id="15" name="Графіка 14" descr="Computer with solid fill">
            <a:extLst>
              <a:ext uri="{FF2B5EF4-FFF2-40B4-BE49-F238E27FC236}">
                <a16:creationId xmlns:a16="http://schemas.microsoft.com/office/drawing/2014/main" id="{F3DF35E8-91F5-488D-B535-B1E45314098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04542" y="5048209"/>
            <a:ext cx="796633" cy="796633"/>
          </a:xfrm>
          <a:prstGeom prst="rect">
            <a:avLst/>
          </a:prstGeom>
        </p:spPr>
      </p:pic>
      <p:pic>
        <p:nvPicPr>
          <p:cNvPr id="17" name="Графіка 16" descr="Internet with solid fill">
            <a:extLst>
              <a:ext uri="{FF2B5EF4-FFF2-40B4-BE49-F238E27FC236}">
                <a16:creationId xmlns:a16="http://schemas.microsoft.com/office/drawing/2014/main" id="{FC3C8075-9A1B-4F5E-9CD1-569BE3184F84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34018" y="5560498"/>
            <a:ext cx="802315" cy="802315"/>
          </a:xfrm>
          <a:prstGeom prst="rect">
            <a:avLst/>
          </a:prstGeom>
        </p:spPr>
      </p:pic>
      <p:pic>
        <p:nvPicPr>
          <p:cNvPr id="18" name="Графіка 17" descr="Checklist with solid fill">
            <a:extLst>
              <a:ext uri="{FF2B5EF4-FFF2-40B4-BE49-F238E27FC236}">
                <a16:creationId xmlns:a16="http://schemas.microsoft.com/office/drawing/2014/main" id="{9FAE17FB-545E-4939-9FA3-282EE30F565D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6270287" y="1535116"/>
            <a:ext cx="769435" cy="769435"/>
          </a:xfrm>
          <a:prstGeom prst="rect">
            <a:avLst/>
          </a:prstGeom>
        </p:spPr>
      </p:pic>
      <p:pic>
        <p:nvPicPr>
          <p:cNvPr id="19" name="Графіка 18" descr="Man and woman with solid fill">
            <a:extLst>
              <a:ext uri="{FF2B5EF4-FFF2-40B4-BE49-F238E27FC236}">
                <a16:creationId xmlns:a16="http://schemas.microsoft.com/office/drawing/2014/main" id="{EAD96688-0ECA-4A5E-A9CF-234F68ADF3D1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6184456" y="2355018"/>
            <a:ext cx="649534" cy="649534"/>
          </a:xfrm>
          <a:prstGeom prst="rect">
            <a:avLst/>
          </a:prstGeom>
        </p:spPr>
      </p:pic>
      <p:pic>
        <p:nvPicPr>
          <p:cNvPr id="20" name="Графіка 19" descr="Child with balloon with solid fill">
            <a:extLst>
              <a:ext uri="{FF2B5EF4-FFF2-40B4-BE49-F238E27FC236}">
                <a16:creationId xmlns:a16="http://schemas.microsoft.com/office/drawing/2014/main" id="{EE827E07-FA16-4EAE-8B45-FC611E40CF3A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6580785" y="2347021"/>
            <a:ext cx="607574" cy="607574"/>
          </a:xfrm>
          <a:prstGeom prst="rect">
            <a:avLst/>
          </a:prstGeom>
        </p:spPr>
      </p:pic>
      <p:pic>
        <p:nvPicPr>
          <p:cNvPr id="21" name="Графіка 20" descr="Target Audience with solid fill">
            <a:extLst>
              <a:ext uri="{FF2B5EF4-FFF2-40B4-BE49-F238E27FC236}">
                <a16:creationId xmlns:a16="http://schemas.microsoft.com/office/drawing/2014/main" id="{12CA3723-52B6-4032-A22C-0BD731E874D8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6288447" y="2926709"/>
            <a:ext cx="698455" cy="698455"/>
          </a:xfrm>
          <a:prstGeom prst="rect">
            <a:avLst/>
          </a:prstGeom>
        </p:spPr>
      </p:pic>
      <p:pic>
        <p:nvPicPr>
          <p:cNvPr id="22" name="Графіка 21" descr="Classroom with solid fill">
            <a:extLst>
              <a:ext uri="{FF2B5EF4-FFF2-40B4-BE49-F238E27FC236}">
                <a16:creationId xmlns:a16="http://schemas.microsoft.com/office/drawing/2014/main" id="{E7B18247-856A-4638-9828-3D1FFF80A3B2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6252958" y="3496918"/>
            <a:ext cx="786764" cy="786764"/>
          </a:xfrm>
          <a:prstGeom prst="rect">
            <a:avLst/>
          </a:prstGeom>
        </p:spPr>
      </p:pic>
      <p:pic>
        <p:nvPicPr>
          <p:cNvPr id="23" name="Графіка 22" descr="Books with solid fill">
            <a:extLst>
              <a:ext uri="{FF2B5EF4-FFF2-40B4-BE49-F238E27FC236}">
                <a16:creationId xmlns:a16="http://schemas.microsoft.com/office/drawing/2014/main" id="{953E239C-B77E-4A71-B589-AED4869F9DBC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6310081" y="4683389"/>
            <a:ext cx="729641" cy="729641"/>
          </a:xfrm>
          <a:prstGeom prst="rect">
            <a:avLst/>
          </a:prstGeom>
        </p:spPr>
      </p:pic>
      <p:pic>
        <p:nvPicPr>
          <p:cNvPr id="24" name="Рисунок 23">
            <a:extLst>
              <a:ext uri="{FF2B5EF4-FFF2-40B4-BE49-F238E27FC236}">
                <a16:creationId xmlns:a16="http://schemas.microsoft.com/office/drawing/2014/main" id="{FD1F529F-6A21-4CB4-9446-7E9B564E0295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8447" y="5362227"/>
            <a:ext cx="826629" cy="524023"/>
          </a:xfrm>
          <a:prstGeom prst="rect">
            <a:avLst/>
          </a:prstGeom>
        </p:spPr>
      </p:pic>
      <p:pic>
        <p:nvPicPr>
          <p:cNvPr id="26" name="Графіка 25" descr="Open book with solid fill">
            <a:extLst>
              <a:ext uri="{FF2B5EF4-FFF2-40B4-BE49-F238E27FC236}">
                <a16:creationId xmlns:a16="http://schemas.microsoft.com/office/drawing/2014/main" id="{F594B0A1-F89D-46D4-AE2B-2194B0478B48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6367665" y="5729060"/>
            <a:ext cx="656014" cy="656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6532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09E79031-CB4A-41E6-8759-9F5ED023A24E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620" y="900789"/>
            <a:ext cx="5219430" cy="3076575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F16ECC-31BA-410F-A3B8-679357B4F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850" y="192478"/>
            <a:ext cx="4584459" cy="638872"/>
          </a:xfrm>
        </p:spPr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DD00"/>
                </a:highlight>
                <a:latin typeface="Bahnschrift SemiBold Condensed" panose="020B0502040204020203" pitchFamily="34" charset="0"/>
              </a:rPr>
              <a:t>ХАРКІВСЬКА ОБЛАСТЬ</a:t>
            </a:r>
          </a:p>
        </p:txBody>
      </p:sp>
      <p:pic>
        <p:nvPicPr>
          <p:cNvPr id="9" name="Графіка 8" descr="Marker with solid fill">
            <a:extLst>
              <a:ext uri="{FF2B5EF4-FFF2-40B4-BE49-F238E27FC236}">
                <a16:creationId xmlns:a16="http://schemas.microsoft.com/office/drawing/2014/main" id="{0C599673-5198-43F9-957B-F7E99EB0FD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813086" y="1231349"/>
            <a:ext cx="980282" cy="980282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E81CBEE8-7910-4DF4-B794-66E6E6538910}"/>
              </a:ext>
            </a:extLst>
          </p:cNvPr>
          <p:cNvSpPr txBox="1"/>
          <p:nvPr/>
        </p:nvSpPr>
        <p:spPr>
          <a:xfrm>
            <a:off x="273450" y="1402638"/>
            <a:ext cx="272734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Площа області: 31415 км²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районів: 7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населених пунктів: 1746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населення: 2654375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територіальних громад: 56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EE89278-9556-448F-9ECC-2CEA65E05BF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450" y="106338"/>
            <a:ext cx="739869" cy="93044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EDFB80A-69E4-4921-A0CD-B70E1FE4BEE6}"/>
              </a:ext>
            </a:extLst>
          </p:cNvPr>
          <p:cNvSpPr txBox="1"/>
          <p:nvPr/>
        </p:nvSpPr>
        <p:spPr>
          <a:xfrm>
            <a:off x="7247244" y="157619"/>
            <a:ext cx="4280930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608 ПУБЛІЧНИХ БІБЛІОТЕК, УСЬОГО:</a:t>
            </a:r>
            <a:endParaRPr lang="uk-UA" sz="20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за юридичним статусом: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63 (7,0%) бібліотеки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531 (59,3%) відокремлені структурні підрозділи бібліотек  (філії)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14 (1,6%) структурні підрозділи інших закладів культури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з них за значенням: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 (0,2%) обласні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157 (17,5%) міські (смт)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453 (50,6%) селищні, сільські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з них за призначенням: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49 (5,5%) для дітей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 (0,3%) для юнацтва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 (0,1%) для дітей та юнацтва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 (0,1%) для осіб з вадами зору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з них взяли участь у </a:t>
            </a:r>
            <a:r>
              <a:rPr lang="uk-UA" sz="1400" kern="100" dirty="0" err="1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проєкті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«Розвиток спроможності бібліотек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Arial" panose="020B0604020202020204" pitchFamily="34" charset="0"/>
                <a:ea typeface="Aptos"/>
                <a:cs typeface="Times New Roman" panose="02020603050405020304" pitchFamily="18" charset="0"/>
              </a:rPr>
              <a:t>‒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Хабів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цифрової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освіти»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бібліотек </a:t>
            </a:r>
            <a:endParaRPr lang="uk-UA" sz="8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8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</a:t>
            </a:r>
          </a:p>
          <a:p>
            <a:endParaRPr lang="uk-UA" sz="8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Стан бібліотечного фонду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7501,42 тис. примірників документів бібліотечного фонду, усього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109,01 тис. примірників надійшло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80,58 тис. примірників надійшло українською мовою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820,86 тис. примірників вибуло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208,13 тис. примірників вибуло українською мовою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611,64 тис. примірників вибуло російською мовою </a:t>
            </a:r>
            <a:endParaRPr lang="uk-UA" sz="1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E94CCC8-1E28-434B-8A39-8C99550F7105}"/>
              </a:ext>
            </a:extLst>
          </p:cNvPr>
          <p:cNvSpPr txBox="1"/>
          <p:nvPr/>
        </p:nvSpPr>
        <p:spPr>
          <a:xfrm>
            <a:off x="1366584" y="4218884"/>
            <a:ext cx="4505325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Стан приміщень та матеріально-технічної бази бібліотек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244 (27,3%) бібліотеки мають приміщення, до яких забезпечено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безперешкодний доступ користувачів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267 (43,9%) бібліотек мають копіювально-розмножувальну техніку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135 (22,0%) бібліотек мають мультимедійне обладнання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91 (15,0%) бібліотека мають проектори та екрани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366 (60,1%) бібліотек мають комп’ютери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254 (41,8%) бібліотеки мають комп’ютери з доступом до мережі Інтернет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pic>
        <p:nvPicPr>
          <p:cNvPr id="13" name="Графіка 12" descr="Schoolhouse with solid fill">
            <a:extLst>
              <a:ext uri="{FF2B5EF4-FFF2-40B4-BE49-F238E27FC236}">
                <a16:creationId xmlns:a16="http://schemas.microsoft.com/office/drawing/2014/main" id="{75E1CDEA-BFEB-4F5C-A7EC-A086BF95698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144714" y="623140"/>
            <a:ext cx="998929" cy="998929"/>
          </a:xfrm>
          <a:prstGeom prst="rect">
            <a:avLst/>
          </a:prstGeom>
        </p:spPr>
      </p:pic>
      <p:pic>
        <p:nvPicPr>
          <p:cNvPr id="14" name="Графіка 13" descr="Universal access with solid fill">
            <a:extLst>
              <a:ext uri="{FF2B5EF4-FFF2-40B4-BE49-F238E27FC236}">
                <a16:creationId xmlns:a16="http://schemas.microsoft.com/office/drawing/2014/main" id="{6F433920-BA75-4D2A-A705-18150AD0FA3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15010" y="4133061"/>
            <a:ext cx="836405" cy="836405"/>
          </a:xfrm>
          <a:prstGeom prst="rect">
            <a:avLst/>
          </a:prstGeom>
        </p:spPr>
      </p:pic>
      <p:pic>
        <p:nvPicPr>
          <p:cNvPr id="15" name="Графіка 14" descr="Computer with solid fill">
            <a:extLst>
              <a:ext uri="{FF2B5EF4-FFF2-40B4-BE49-F238E27FC236}">
                <a16:creationId xmlns:a16="http://schemas.microsoft.com/office/drawing/2014/main" id="{78877DCB-8380-479F-B69F-C35D24533F4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15010" y="4726846"/>
            <a:ext cx="796633" cy="796633"/>
          </a:xfrm>
          <a:prstGeom prst="rect">
            <a:avLst/>
          </a:prstGeom>
        </p:spPr>
      </p:pic>
      <p:pic>
        <p:nvPicPr>
          <p:cNvPr id="17" name="Графіка 16" descr="Internet with solid fill">
            <a:extLst>
              <a:ext uri="{FF2B5EF4-FFF2-40B4-BE49-F238E27FC236}">
                <a16:creationId xmlns:a16="http://schemas.microsoft.com/office/drawing/2014/main" id="{3DA09D27-F702-4B3D-80E4-94B7023C59CA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14863" y="5285690"/>
            <a:ext cx="802315" cy="802315"/>
          </a:xfrm>
          <a:prstGeom prst="rect">
            <a:avLst/>
          </a:prstGeom>
        </p:spPr>
      </p:pic>
      <p:pic>
        <p:nvPicPr>
          <p:cNvPr id="18" name="Графіка 17" descr="Checklist with solid fill">
            <a:extLst>
              <a:ext uri="{FF2B5EF4-FFF2-40B4-BE49-F238E27FC236}">
                <a16:creationId xmlns:a16="http://schemas.microsoft.com/office/drawing/2014/main" id="{67D8488A-D391-4B8C-8A1C-A6C66B0BFE19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6270287" y="1535116"/>
            <a:ext cx="769435" cy="769435"/>
          </a:xfrm>
          <a:prstGeom prst="rect">
            <a:avLst/>
          </a:prstGeom>
        </p:spPr>
      </p:pic>
      <p:pic>
        <p:nvPicPr>
          <p:cNvPr id="19" name="Графіка 18" descr="Man and woman with solid fill">
            <a:extLst>
              <a:ext uri="{FF2B5EF4-FFF2-40B4-BE49-F238E27FC236}">
                <a16:creationId xmlns:a16="http://schemas.microsoft.com/office/drawing/2014/main" id="{789193CA-1788-4531-8528-DD08D340F827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6184456" y="2355018"/>
            <a:ext cx="649534" cy="649534"/>
          </a:xfrm>
          <a:prstGeom prst="rect">
            <a:avLst/>
          </a:prstGeom>
        </p:spPr>
      </p:pic>
      <p:pic>
        <p:nvPicPr>
          <p:cNvPr id="20" name="Графіка 19" descr="Child with balloon with solid fill">
            <a:extLst>
              <a:ext uri="{FF2B5EF4-FFF2-40B4-BE49-F238E27FC236}">
                <a16:creationId xmlns:a16="http://schemas.microsoft.com/office/drawing/2014/main" id="{D3C25492-CD03-492B-A4BB-73F89D4D0FE7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6580785" y="2347021"/>
            <a:ext cx="607574" cy="607574"/>
          </a:xfrm>
          <a:prstGeom prst="rect">
            <a:avLst/>
          </a:prstGeom>
        </p:spPr>
      </p:pic>
      <p:pic>
        <p:nvPicPr>
          <p:cNvPr id="21" name="Графіка 20" descr="Target Audience with solid fill">
            <a:extLst>
              <a:ext uri="{FF2B5EF4-FFF2-40B4-BE49-F238E27FC236}">
                <a16:creationId xmlns:a16="http://schemas.microsoft.com/office/drawing/2014/main" id="{FA0EEDFD-4B2D-46D2-A959-518030F3A521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6288447" y="2865749"/>
            <a:ext cx="698455" cy="698455"/>
          </a:xfrm>
          <a:prstGeom prst="rect">
            <a:avLst/>
          </a:prstGeom>
        </p:spPr>
      </p:pic>
      <p:pic>
        <p:nvPicPr>
          <p:cNvPr id="23" name="Графіка 22" descr="Classroom with solid fill">
            <a:extLst>
              <a:ext uri="{FF2B5EF4-FFF2-40B4-BE49-F238E27FC236}">
                <a16:creationId xmlns:a16="http://schemas.microsoft.com/office/drawing/2014/main" id="{308DB084-B71A-4024-BFF8-C77DAF6D7226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6252958" y="3405478"/>
            <a:ext cx="786764" cy="786764"/>
          </a:xfrm>
          <a:prstGeom prst="rect">
            <a:avLst/>
          </a:prstGeom>
        </p:spPr>
      </p:pic>
      <p:pic>
        <p:nvPicPr>
          <p:cNvPr id="24" name="Графіка 23" descr="Books with solid fill">
            <a:extLst>
              <a:ext uri="{FF2B5EF4-FFF2-40B4-BE49-F238E27FC236}">
                <a16:creationId xmlns:a16="http://schemas.microsoft.com/office/drawing/2014/main" id="{E75FC28A-78F6-459B-B1C5-3C7606C7D627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6330852" y="4387014"/>
            <a:ext cx="729641" cy="729641"/>
          </a:xfrm>
          <a:prstGeom prst="rect">
            <a:avLst/>
          </a:prstGeom>
        </p:spPr>
      </p:pic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5BA187CE-05A0-4BB5-91C0-FC2ACA81586B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7281" y="5041731"/>
            <a:ext cx="826629" cy="524023"/>
          </a:xfrm>
          <a:prstGeom prst="rect">
            <a:avLst/>
          </a:prstGeom>
        </p:spPr>
      </p:pic>
      <p:pic>
        <p:nvPicPr>
          <p:cNvPr id="26" name="Графіка 25" descr="Open book with solid fill">
            <a:extLst>
              <a:ext uri="{FF2B5EF4-FFF2-40B4-BE49-F238E27FC236}">
                <a16:creationId xmlns:a16="http://schemas.microsoft.com/office/drawing/2014/main" id="{EAAFABCD-F047-471C-9587-1AC3C1C13B5A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6366379" y="5443365"/>
            <a:ext cx="656014" cy="656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71981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082ECC1-9B82-40DC-B61D-26B6DB92BE4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620" y="900789"/>
            <a:ext cx="5219430" cy="3076575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F16ECC-31BA-410F-A3B8-679357B4F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9998" y="171342"/>
            <a:ext cx="4584459" cy="638872"/>
          </a:xfrm>
        </p:spPr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DD00"/>
                </a:highlight>
                <a:latin typeface="Bahnschrift SemiBold Condensed" panose="020B0502040204020203" pitchFamily="34" charset="0"/>
              </a:rPr>
              <a:t>ХЕРСОНСЬКА ОБЛАСТЬ</a:t>
            </a:r>
          </a:p>
        </p:txBody>
      </p:sp>
      <p:pic>
        <p:nvPicPr>
          <p:cNvPr id="9" name="Графіка 8" descr="Marker with solid fill">
            <a:extLst>
              <a:ext uri="{FF2B5EF4-FFF2-40B4-BE49-F238E27FC236}">
                <a16:creationId xmlns:a16="http://schemas.microsoft.com/office/drawing/2014/main" id="{0C599673-5198-43F9-957B-F7E99EB0FD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971040" y="2314288"/>
            <a:ext cx="980282" cy="980282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E81CBEE8-7910-4DF4-B794-66E6E6538910}"/>
              </a:ext>
            </a:extLst>
          </p:cNvPr>
          <p:cNvSpPr txBox="1"/>
          <p:nvPr/>
        </p:nvSpPr>
        <p:spPr>
          <a:xfrm>
            <a:off x="241894" y="1288338"/>
            <a:ext cx="272734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Площа області: 28461 км²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районів: 5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населених пунктів: 698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населення: 1027913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територіальних громад: 49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A334C8B-347D-486B-9692-BF62FCC68F9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856" y="94165"/>
            <a:ext cx="789057" cy="93038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F13BC41-4BC8-4903-9E5F-0563E20C93CA}"/>
              </a:ext>
            </a:extLst>
          </p:cNvPr>
          <p:cNvSpPr txBox="1"/>
          <p:nvPr/>
        </p:nvSpPr>
        <p:spPr>
          <a:xfrm>
            <a:off x="7382570" y="261635"/>
            <a:ext cx="4584459" cy="5786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66 ПУБЛІЧНИХ БІБЛІОТЕК, УСЬОГО:</a:t>
            </a:r>
            <a:endParaRPr lang="uk-UA" sz="20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за юридичним статусом: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22 (33,3%) бібліотеки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44 (66,7%) відокремлені структурні підрозділи бібліотек  (філії)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(0,0%) структурні підрозділи інших закладів культури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за значенням: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 (4,5%) обласні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27 (40,9%) міські (смт)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36 (54,5%) селищні, сільські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з них за призначенням: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7 (10,6%) для дітей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 (1,5%) для юнацтва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 (1,5%) для дітей та юнацтва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 для осіб з вадами зору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з них взяли участь у </a:t>
            </a:r>
            <a:r>
              <a:rPr lang="uk-UA" sz="1400" kern="100" dirty="0" err="1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проєкті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«Розвиток спроможності бібліотек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Arial" panose="020B0604020202020204" pitchFamily="34" charset="0"/>
                <a:ea typeface="Aptos"/>
                <a:cs typeface="Times New Roman" panose="02020603050405020304" pitchFamily="18" charset="0"/>
              </a:rPr>
              <a:t>‒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Хабів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цифрової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освіти»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 бібліотек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 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Стан бібліотечного фонду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1822,21 тис. примірників документів бібліотечного фонду, усього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6,78 тис. примірників надійшло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1,68 тис. примірників надійшло українською мовою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108,88 тис. примірників вибуло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30,09 тис. примірників вибуло українською мовою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78,79 тис. примірників вибуло російською мовою </a:t>
            </a:r>
            <a:endParaRPr lang="uk-UA" sz="1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73436B1-8DCF-408E-83B7-E160632AD53F}"/>
              </a:ext>
            </a:extLst>
          </p:cNvPr>
          <p:cNvSpPr txBox="1"/>
          <p:nvPr/>
        </p:nvSpPr>
        <p:spPr>
          <a:xfrm>
            <a:off x="1382545" y="4231952"/>
            <a:ext cx="4443077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Стан приміщень та матеріально-технічної бази бібліотек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 (3,0%) бібліотеки мають приміщення, до яких забезпечено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безперешкодний доступ користувачів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40 (60,6%) бібліотек мають копіювально-розмножувальну техніку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23 (34,8%) бібліотеки мають мультимедійне обладнання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15 (22,7%) бібліотек мають проектори та екрани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52 (78,8%) бібліотеки мають комп’ютери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42 (63,6%) бібліотеки мають комп’ютери з доступом до мережі Інтернет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pic>
        <p:nvPicPr>
          <p:cNvPr id="13" name="Графіка 12" descr="Schoolhouse with solid fill">
            <a:extLst>
              <a:ext uri="{FF2B5EF4-FFF2-40B4-BE49-F238E27FC236}">
                <a16:creationId xmlns:a16="http://schemas.microsoft.com/office/drawing/2014/main" id="{5C8BC4F2-73E5-42FD-870C-9793A85ECFB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144714" y="623140"/>
            <a:ext cx="998929" cy="998929"/>
          </a:xfrm>
          <a:prstGeom prst="rect">
            <a:avLst/>
          </a:prstGeom>
        </p:spPr>
      </p:pic>
      <p:pic>
        <p:nvPicPr>
          <p:cNvPr id="15" name="Графіка 14" descr="Universal access with solid fill">
            <a:extLst>
              <a:ext uri="{FF2B5EF4-FFF2-40B4-BE49-F238E27FC236}">
                <a16:creationId xmlns:a16="http://schemas.microsoft.com/office/drawing/2014/main" id="{1B34A8DA-FB78-4658-B371-4DC22F5DD12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15010" y="4133061"/>
            <a:ext cx="836405" cy="836405"/>
          </a:xfrm>
          <a:prstGeom prst="rect">
            <a:avLst/>
          </a:prstGeom>
        </p:spPr>
      </p:pic>
      <p:pic>
        <p:nvPicPr>
          <p:cNvPr id="17" name="Графіка 16" descr="Computer with solid fill">
            <a:extLst>
              <a:ext uri="{FF2B5EF4-FFF2-40B4-BE49-F238E27FC236}">
                <a16:creationId xmlns:a16="http://schemas.microsoft.com/office/drawing/2014/main" id="{A73DB303-4676-4424-97E5-4C5AE96FD88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15010" y="4726846"/>
            <a:ext cx="796633" cy="796633"/>
          </a:xfrm>
          <a:prstGeom prst="rect">
            <a:avLst/>
          </a:prstGeom>
        </p:spPr>
      </p:pic>
      <p:pic>
        <p:nvPicPr>
          <p:cNvPr id="18" name="Графіка 17" descr="Internet with solid fill">
            <a:extLst>
              <a:ext uri="{FF2B5EF4-FFF2-40B4-BE49-F238E27FC236}">
                <a16:creationId xmlns:a16="http://schemas.microsoft.com/office/drawing/2014/main" id="{B7AB34C6-937F-4246-81D2-01FA58FDE1A7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14863" y="5285690"/>
            <a:ext cx="802315" cy="802315"/>
          </a:xfrm>
          <a:prstGeom prst="rect">
            <a:avLst/>
          </a:prstGeom>
        </p:spPr>
      </p:pic>
      <p:pic>
        <p:nvPicPr>
          <p:cNvPr id="19" name="Графіка 18" descr="Checklist with solid fill">
            <a:extLst>
              <a:ext uri="{FF2B5EF4-FFF2-40B4-BE49-F238E27FC236}">
                <a16:creationId xmlns:a16="http://schemas.microsoft.com/office/drawing/2014/main" id="{A2FFDBA4-A7B8-4A0F-B6F6-2227D4719D59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6270287" y="1535116"/>
            <a:ext cx="769435" cy="769435"/>
          </a:xfrm>
          <a:prstGeom prst="rect">
            <a:avLst/>
          </a:prstGeom>
        </p:spPr>
      </p:pic>
      <p:pic>
        <p:nvPicPr>
          <p:cNvPr id="20" name="Графіка 19" descr="Man and woman with solid fill">
            <a:extLst>
              <a:ext uri="{FF2B5EF4-FFF2-40B4-BE49-F238E27FC236}">
                <a16:creationId xmlns:a16="http://schemas.microsoft.com/office/drawing/2014/main" id="{77C998C2-AC21-4861-B23A-E9D2EB8DB32D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6184456" y="2355018"/>
            <a:ext cx="649534" cy="649534"/>
          </a:xfrm>
          <a:prstGeom prst="rect">
            <a:avLst/>
          </a:prstGeom>
        </p:spPr>
      </p:pic>
      <p:pic>
        <p:nvPicPr>
          <p:cNvPr id="21" name="Графіка 20" descr="Child with balloon with solid fill">
            <a:extLst>
              <a:ext uri="{FF2B5EF4-FFF2-40B4-BE49-F238E27FC236}">
                <a16:creationId xmlns:a16="http://schemas.microsoft.com/office/drawing/2014/main" id="{09963F78-680C-473E-8321-4A442E941B36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6580785" y="2347021"/>
            <a:ext cx="607574" cy="607574"/>
          </a:xfrm>
          <a:prstGeom prst="rect">
            <a:avLst/>
          </a:prstGeom>
        </p:spPr>
      </p:pic>
      <p:pic>
        <p:nvPicPr>
          <p:cNvPr id="22" name="Графіка 21" descr="Target Audience with solid fill">
            <a:extLst>
              <a:ext uri="{FF2B5EF4-FFF2-40B4-BE49-F238E27FC236}">
                <a16:creationId xmlns:a16="http://schemas.microsoft.com/office/drawing/2014/main" id="{DFC89544-76A2-43CB-9752-FD799596BC34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6288447" y="2865749"/>
            <a:ext cx="698455" cy="698455"/>
          </a:xfrm>
          <a:prstGeom prst="rect">
            <a:avLst/>
          </a:prstGeom>
        </p:spPr>
      </p:pic>
      <p:pic>
        <p:nvPicPr>
          <p:cNvPr id="24" name="Графіка 23" descr="Classroom with solid fill">
            <a:extLst>
              <a:ext uri="{FF2B5EF4-FFF2-40B4-BE49-F238E27FC236}">
                <a16:creationId xmlns:a16="http://schemas.microsoft.com/office/drawing/2014/main" id="{92FBF0E3-5ABE-48A5-9B2D-CB19911AA7E2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6252958" y="3405478"/>
            <a:ext cx="786764" cy="786764"/>
          </a:xfrm>
          <a:prstGeom prst="rect">
            <a:avLst/>
          </a:prstGeom>
        </p:spPr>
      </p:pic>
      <p:pic>
        <p:nvPicPr>
          <p:cNvPr id="25" name="Графіка 24" descr="Books with solid fill">
            <a:extLst>
              <a:ext uri="{FF2B5EF4-FFF2-40B4-BE49-F238E27FC236}">
                <a16:creationId xmlns:a16="http://schemas.microsoft.com/office/drawing/2014/main" id="{CF057324-CACC-4A6D-A6C7-27E34369B876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6330852" y="4387014"/>
            <a:ext cx="729641" cy="729641"/>
          </a:xfrm>
          <a:prstGeom prst="rect">
            <a:avLst/>
          </a:prstGeom>
        </p:spPr>
      </p:pic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3FDCE722-ADFE-4E10-AC40-CA88D46F531B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7281" y="5041731"/>
            <a:ext cx="826629" cy="524023"/>
          </a:xfrm>
          <a:prstGeom prst="rect">
            <a:avLst/>
          </a:prstGeom>
        </p:spPr>
      </p:pic>
      <p:pic>
        <p:nvPicPr>
          <p:cNvPr id="28" name="Графіка 27" descr="Open book with solid fill">
            <a:extLst>
              <a:ext uri="{FF2B5EF4-FFF2-40B4-BE49-F238E27FC236}">
                <a16:creationId xmlns:a16="http://schemas.microsoft.com/office/drawing/2014/main" id="{A4A4AC72-A7F0-4D87-9D59-0AB93F009299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6366379" y="5443365"/>
            <a:ext cx="656014" cy="656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7188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D3445C6B-00BF-4FAF-A87B-9E912D3765E7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620" y="900789"/>
            <a:ext cx="5219430" cy="3076575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F16ECC-31BA-410F-A3B8-679357B4F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7146" y="90975"/>
            <a:ext cx="5433676" cy="914399"/>
          </a:xfrm>
        </p:spPr>
        <p:txBody>
          <a:bodyPr>
            <a:normAutofit/>
          </a:bodyPr>
          <a:lstStyle/>
          <a:p>
            <a:r>
              <a:rPr lang="uk-UA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DD00"/>
                </a:highlight>
                <a:latin typeface="Bahnschrift SemiBold Condensed" panose="020B0502040204020203" pitchFamily="34" charset="0"/>
              </a:rPr>
              <a:t>ХМЕЛЬНИЦЬКА</a:t>
            </a:r>
            <a:r>
              <a:rPr lang="uk-U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DD00"/>
                </a:highlight>
                <a:latin typeface="Bahnschrift SemiBold Condensed" panose="020B0502040204020203" pitchFamily="34" charset="0"/>
              </a:rPr>
              <a:t> ОБЛАСТЬ</a:t>
            </a:r>
          </a:p>
        </p:txBody>
      </p:sp>
      <p:pic>
        <p:nvPicPr>
          <p:cNvPr id="9" name="Графіка 8" descr="Marker with solid fill">
            <a:extLst>
              <a:ext uri="{FF2B5EF4-FFF2-40B4-BE49-F238E27FC236}">
                <a16:creationId xmlns:a16="http://schemas.microsoft.com/office/drawing/2014/main" id="{0C599673-5198-43F9-957B-F7E99EB0FD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7146" y="1414151"/>
            <a:ext cx="980282" cy="980282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E81CBEE8-7910-4DF4-B794-66E6E6538910}"/>
              </a:ext>
            </a:extLst>
          </p:cNvPr>
          <p:cNvSpPr txBox="1"/>
          <p:nvPr/>
        </p:nvSpPr>
        <p:spPr>
          <a:xfrm>
            <a:off x="2826194" y="1414151"/>
            <a:ext cx="272734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Площа області: 20645 км²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районів: </a:t>
            </a:r>
            <a:r>
              <a:rPr lang="en-US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3</a:t>
            </a:r>
            <a:endParaRPr lang="uk-UA" sz="1600" dirty="0">
              <a:solidFill>
                <a:srgbClr val="0070C0"/>
              </a:solidFill>
              <a:latin typeface="Bahnschrift SemiBold Condensed" panose="020B0502040204020203" pitchFamily="34" charset="0"/>
            </a:endParaRP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населених пунктів: </a:t>
            </a:r>
            <a:r>
              <a:rPr lang="en-US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1</a:t>
            </a:r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451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населення: 1254702 Кількість територіальних громад: 60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6302B3C-E24B-4A11-9CD2-B395EB0F0CD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662" y="90975"/>
            <a:ext cx="727958" cy="99487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1762A7E-BD8A-4AA5-93CD-3A0CB3CC0AA4}"/>
              </a:ext>
            </a:extLst>
          </p:cNvPr>
          <p:cNvSpPr txBox="1"/>
          <p:nvPr/>
        </p:nvSpPr>
        <p:spPr>
          <a:xfrm>
            <a:off x="7230319" y="90975"/>
            <a:ext cx="4810946" cy="62786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708 ПУБЛІЧНИХ БІБЛІОТЕК, УСЬОГО:</a:t>
            </a:r>
            <a:endParaRPr lang="uk-UA" sz="800" kern="100" dirty="0">
              <a:solidFill>
                <a:srgbClr val="0070C0"/>
              </a:solidFill>
              <a:effectLst/>
              <a:latin typeface="Bahnschrift SemiBold Condensed" panose="020B0502040204020203" pitchFamily="34" charset="0"/>
              <a:ea typeface="Aptos"/>
              <a:cs typeface="Times New Roman" panose="02020603050405020304" pitchFamily="18" charset="0"/>
            </a:endParaRPr>
          </a:p>
          <a:p>
            <a:r>
              <a:rPr lang="uk-UA" sz="8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</a:t>
            </a:r>
          </a:p>
          <a:p>
            <a:endParaRPr lang="uk-UA" sz="800" kern="100" dirty="0">
              <a:solidFill>
                <a:srgbClr val="0070C0"/>
              </a:solidFill>
              <a:latin typeface="Bahnschrift SemiBold Condensed" panose="020B0502040204020203" pitchFamily="34" charset="0"/>
              <a:ea typeface="Aptos"/>
              <a:cs typeface="Times New Roman" panose="02020603050405020304" pitchFamily="18" charset="0"/>
            </a:endParaRPr>
          </a:p>
          <a:p>
            <a:endParaRPr lang="uk-UA" sz="8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за юридичним статусом: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138 (19,5%) бібліотеки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515 (72,7%) відокремлені структурні підрозділи бібліотек  (філії)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17 (2,4%) структурні підрозділи інших закладів культури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18 (2,5%) публічно-шкільна бібліотека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20 (2,8%) відокремлені структурні підрозділи публічно-шкільних бібліотек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за значенням: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 (0,4%) обласні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85 (12,0%) міські (смт)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620 (87,6%) селищні, сільські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з них за призначенням: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26 (3,7%) для дітей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 (0,3%) для юнацтва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(0,0%) для дітей та юнацтва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(0,0%) для осіб з вадами зору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взяли участь у </a:t>
            </a:r>
            <a:r>
              <a:rPr lang="uk-UA" sz="1400" kern="100" dirty="0" err="1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проєкті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«Розвиток спроможності бібліотек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Arial" panose="020B0604020202020204" pitchFamily="34" charset="0"/>
                <a:ea typeface="Aptos"/>
                <a:cs typeface="Times New Roman" panose="02020603050405020304" pitchFamily="18" charset="0"/>
              </a:rPr>
              <a:t>‒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Хабів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цифрової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освіти»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30 (4,2%) бібліотек </a:t>
            </a:r>
            <a:endParaRPr lang="uk-UA" sz="8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8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</a:t>
            </a:r>
            <a:endParaRPr lang="uk-UA" sz="8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Стан бібліотечного фонду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6631,75 тис. примірників документів бібліотечного фонду, усього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67,36 тис. примірників надійшло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61,74 тис. примірників надійшло українською мовою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604,69 тис. примірників вибуло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216,15 тис. примірників вибуло українською мовою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387,97 тис. примірників вибуло російською мовою </a:t>
            </a:r>
            <a:endParaRPr lang="uk-UA" sz="1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E321877-746A-475B-B950-607C001A5DB5}"/>
              </a:ext>
            </a:extLst>
          </p:cNvPr>
          <p:cNvSpPr txBox="1"/>
          <p:nvPr/>
        </p:nvSpPr>
        <p:spPr>
          <a:xfrm>
            <a:off x="1452563" y="4686299"/>
            <a:ext cx="4510087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Стан приміщень та матеріально-технічної бази бібліотек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491 (69,4%) бібліотека мають приміщення, до яких забезпечено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безперешкодний доступ користувачів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272 (38,4%) бібліотеки мають копіювально-розмножувальну техніку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114 (16,1%) бібліотек мають мультимедійне обладнання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42 (5,9%) бібліотеки мають проектори та екрани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493 (69,6%) бібліотеки мають комп’ютери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413 (58,3%) бібліотек мають комп’ютери з доступом до мережі Інтернет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pic>
        <p:nvPicPr>
          <p:cNvPr id="13" name="Графіка 12" descr="Schoolhouse with solid fill">
            <a:extLst>
              <a:ext uri="{FF2B5EF4-FFF2-40B4-BE49-F238E27FC236}">
                <a16:creationId xmlns:a16="http://schemas.microsoft.com/office/drawing/2014/main" id="{D40F101F-2CBB-42AD-8F8F-6357D003193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144714" y="623140"/>
            <a:ext cx="998929" cy="998929"/>
          </a:xfrm>
          <a:prstGeom prst="rect">
            <a:avLst/>
          </a:prstGeom>
        </p:spPr>
      </p:pic>
      <p:pic>
        <p:nvPicPr>
          <p:cNvPr id="14" name="Графіка 13" descr="Universal access with solid fill">
            <a:extLst>
              <a:ext uri="{FF2B5EF4-FFF2-40B4-BE49-F238E27FC236}">
                <a16:creationId xmlns:a16="http://schemas.microsoft.com/office/drawing/2014/main" id="{96F6B79E-EE70-4158-824F-6E565145DE4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30856" y="4549054"/>
            <a:ext cx="836405" cy="836405"/>
          </a:xfrm>
          <a:prstGeom prst="rect">
            <a:avLst/>
          </a:prstGeom>
        </p:spPr>
      </p:pic>
      <p:pic>
        <p:nvPicPr>
          <p:cNvPr id="15" name="Графіка 14" descr="Computer with solid fill">
            <a:extLst>
              <a:ext uri="{FF2B5EF4-FFF2-40B4-BE49-F238E27FC236}">
                <a16:creationId xmlns:a16="http://schemas.microsoft.com/office/drawing/2014/main" id="{63D113B9-7DDB-4F11-B289-8EE7561FC1A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99087" y="5142465"/>
            <a:ext cx="796633" cy="796633"/>
          </a:xfrm>
          <a:prstGeom prst="rect">
            <a:avLst/>
          </a:prstGeom>
        </p:spPr>
      </p:pic>
      <p:pic>
        <p:nvPicPr>
          <p:cNvPr id="17" name="Графіка 16" descr="Internet with solid fill">
            <a:extLst>
              <a:ext uri="{FF2B5EF4-FFF2-40B4-BE49-F238E27FC236}">
                <a16:creationId xmlns:a16="http://schemas.microsoft.com/office/drawing/2014/main" id="{76C2AB1A-7C13-455D-A5B8-9866ED81A729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86004" y="5673932"/>
            <a:ext cx="802315" cy="802315"/>
          </a:xfrm>
          <a:prstGeom prst="rect">
            <a:avLst/>
          </a:prstGeom>
        </p:spPr>
      </p:pic>
      <p:pic>
        <p:nvPicPr>
          <p:cNvPr id="18" name="Графіка 17" descr="Checklist with solid fill">
            <a:extLst>
              <a:ext uri="{FF2B5EF4-FFF2-40B4-BE49-F238E27FC236}">
                <a16:creationId xmlns:a16="http://schemas.microsoft.com/office/drawing/2014/main" id="{590C5E7E-8953-4BF8-857D-97BEC0206A86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6270287" y="1535116"/>
            <a:ext cx="769435" cy="769435"/>
          </a:xfrm>
          <a:prstGeom prst="rect">
            <a:avLst/>
          </a:prstGeom>
        </p:spPr>
      </p:pic>
      <p:pic>
        <p:nvPicPr>
          <p:cNvPr id="19" name="Графіка 18" descr="Man and woman with solid fill">
            <a:extLst>
              <a:ext uri="{FF2B5EF4-FFF2-40B4-BE49-F238E27FC236}">
                <a16:creationId xmlns:a16="http://schemas.microsoft.com/office/drawing/2014/main" id="{AD36DDA0-96A3-4EDC-9DA0-0B321A445BB8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6184456" y="2355018"/>
            <a:ext cx="649534" cy="649534"/>
          </a:xfrm>
          <a:prstGeom prst="rect">
            <a:avLst/>
          </a:prstGeom>
        </p:spPr>
      </p:pic>
      <p:pic>
        <p:nvPicPr>
          <p:cNvPr id="20" name="Графіка 19" descr="Child with balloon with solid fill">
            <a:extLst>
              <a:ext uri="{FF2B5EF4-FFF2-40B4-BE49-F238E27FC236}">
                <a16:creationId xmlns:a16="http://schemas.microsoft.com/office/drawing/2014/main" id="{0CED8DCC-3F93-445F-9CFD-36A037DF94F8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6580785" y="2347021"/>
            <a:ext cx="607574" cy="607574"/>
          </a:xfrm>
          <a:prstGeom prst="rect">
            <a:avLst/>
          </a:prstGeom>
        </p:spPr>
      </p:pic>
      <p:pic>
        <p:nvPicPr>
          <p:cNvPr id="21" name="Графіка 20" descr="Target Audience with solid fill">
            <a:extLst>
              <a:ext uri="{FF2B5EF4-FFF2-40B4-BE49-F238E27FC236}">
                <a16:creationId xmlns:a16="http://schemas.microsoft.com/office/drawing/2014/main" id="{A60CA989-32B8-46CA-8AA6-8AB00A244EDB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6288447" y="2977509"/>
            <a:ext cx="698455" cy="698455"/>
          </a:xfrm>
          <a:prstGeom prst="rect">
            <a:avLst/>
          </a:prstGeom>
        </p:spPr>
      </p:pic>
      <p:pic>
        <p:nvPicPr>
          <p:cNvPr id="22" name="Графіка 21" descr="Classroom with solid fill">
            <a:extLst>
              <a:ext uri="{FF2B5EF4-FFF2-40B4-BE49-F238E27FC236}">
                <a16:creationId xmlns:a16="http://schemas.microsoft.com/office/drawing/2014/main" id="{6A7F88EE-C515-4E5B-9379-83BAB85CD567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6252958" y="3588358"/>
            <a:ext cx="786764" cy="786764"/>
          </a:xfrm>
          <a:prstGeom prst="rect">
            <a:avLst/>
          </a:prstGeom>
        </p:spPr>
      </p:pic>
      <p:pic>
        <p:nvPicPr>
          <p:cNvPr id="23" name="Графіка 22" descr="Books with solid fill">
            <a:extLst>
              <a:ext uri="{FF2B5EF4-FFF2-40B4-BE49-F238E27FC236}">
                <a16:creationId xmlns:a16="http://schemas.microsoft.com/office/drawing/2014/main" id="{F22598DD-ABF7-4DB3-A757-33C01F606572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6310081" y="4760341"/>
            <a:ext cx="729641" cy="729641"/>
          </a:xfrm>
          <a:prstGeom prst="rect">
            <a:avLst/>
          </a:prstGeom>
        </p:spPr>
      </p:pic>
      <p:pic>
        <p:nvPicPr>
          <p:cNvPr id="24" name="Рисунок 23">
            <a:extLst>
              <a:ext uri="{FF2B5EF4-FFF2-40B4-BE49-F238E27FC236}">
                <a16:creationId xmlns:a16="http://schemas.microsoft.com/office/drawing/2014/main" id="{45B80407-8683-43FB-B739-D717F0ABA54A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2680" y="5424835"/>
            <a:ext cx="826629" cy="524023"/>
          </a:xfrm>
          <a:prstGeom prst="rect">
            <a:avLst/>
          </a:prstGeom>
        </p:spPr>
      </p:pic>
      <p:pic>
        <p:nvPicPr>
          <p:cNvPr id="25" name="Графіка 24" descr="Open book with solid fill">
            <a:extLst>
              <a:ext uri="{FF2B5EF4-FFF2-40B4-BE49-F238E27FC236}">
                <a16:creationId xmlns:a16="http://schemas.microsoft.com/office/drawing/2014/main" id="{D5ACB46A-D756-4B5C-8418-30D9FC8EA0AF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6387988" y="5800543"/>
            <a:ext cx="656014" cy="656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1943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CB3AA3-3DED-4EF5-BC1F-4597A6936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512" y="74634"/>
            <a:ext cx="11444288" cy="1462088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4000" b="1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НОРМАТИВНО-ПРАВОВА БАЗА, ЯКА ВИЗНАЧАЄ ВИМОГИ ЩОДО БІБЛІОТЕЧНОЇ СИСТЕМИ ТА ФОРМУВАННЯ МЕРЕЖІ ПУБЛІЧНИХ БІБЛІОТЕК</a:t>
            </a:r>
            <a:endParaRPr lang="uk-UA" sz="3200" b="1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F3F5F94-25C9-4319-8AFD-214109E3D0CE}"/>
              </a:ext>
            </a:extLst>
          </p:cNvPr>
          <p:cNvSpPr txBox="1"/>
          <p:nvPr/>
        </p:nvSpPr>
        <p:spPr>
          <a:xfrm>
            <a:off x="800100" y="1470047"/>
            <a:ext cx="11220450" cy="49244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kern="100" dirty="0">
                <a:solidFill>
                  <a:srgbClr val="0070C0"/>
                </a:solidFill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ДЕРЖАВНІ СОЦІАЛЬНІ НОРМАТИВИ </a:t>
            </a:r>
            <a:endParaRPr lang="uk-UA" sz="1400" kern="100" dirty="0"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kern="100" dirty="0">
                <a:solidFill>
                  <a:srgbClr val="0070C0"/>
                </a:solidFill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Державні соціальні нормативи забезпечення населення публічними бібліотеками в Україні, затверджені постановою Кабінету Міністрів України від 06.02.2019 № 72</a:t>
            </a:r>
            <a:endParaRPr lang="uk-UA" sz="1400" kern="100" dirty="0"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600" i="1" kern="100" dirty="0">
                <a:solidFill>
                  <a:schemeClr val="accent5">
                    <a:lumMod val="75000"/>
                  </a:schemeClr>
                </a:solidFill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Встановлено показники мінімального рівня забезпечення населення мережею публічних бібліотек </a:t>
            </a:r>
            <a:endParaRPr lang="uk-UA" sz="1600" kern="100" dirty="0">
              <a:solidFill>
                <a:schemeClr val="accent5">
                  <a:lumMod val="75000"/>
                </a:schemeClr>
              </a:solidFill>
              <a:latin typeface="Aptos"/>
              <a:ea typeface="Aptos"/>
              <a:cs typeface="Times New Roman" panose="02020603050405020304" pitchFamily="18" charset="0"/>
            </a:endParaRPr>
          </a:p>
          <a:p>
            <a:endParaRPr lang="uk-UA" sz="1800" kern="100" dirty="0">
              <a:solidFill>
                <a:srgbClr val="0070C0"/>
              </a:solidFill>
              <a:effectLst/>
              <a:highlight>
                <a:srgbClr val="FFDD00"/>
              </a:highlight>
              <a:latin typeface="Bahnschrift SemiBold Condensed" panose="020B0502040204020203" pitchFamily="34" charset="0"/>
              <a:ea typeface="Aptos"/>
              <a:cs typeface="Times New Roman" panose="02020603050405020304" pitchFamily="18" charset="0"/>
            </a:endParaRPr>
          </a:p>
          <a:p>
            <a:r>
              <a:rPr lang="uk-UA" sz="18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СТРАТЕГІЧНІ ДОКУМЕНТИ: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8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Стратегія розвитку бібліотечної справи на період до 2025 року «Якісні зміни бібліотек для забезпечення сталого розвитку України», схвалена розпорядженням Кабінету Міністрів України від 23.03.2016 № 219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pPr algn="just"/>
            <a:r>
              <a:rPr lang="uk-UA" sz="1600" i="1" kern="100" dirty="0">
                <a:solidFill>
                  <a:schemeClr val="accent5">
                    <a:lumMod val="75000"/>
                  </a:schemeClr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Завдання: забезпечення створення гнучкої та динамічної структури бібліотечної системи, здатної до сталого розвитку і спрямованої на надання широкого спектра послуг для задоволення різноманітних загальнонаціональних і локальних суспільних потреб та підвищення якості життя суспільства і окремих осіб</a:t>
            </a:r>
            <a:endParaRPr lang="uk-UA" sz="1600" kern="100" dirty="0">
              <a:solidFill>
                <a:schemeClr val="accent5">
                  <a:lumMod val="75000"/>
                </a:schemeClr>
              </a:solidFill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endParaRPr lang="ru-RU" kern="100" dirty="0">
              <a:solidFill>
                <a:schemeClr val="accent5">
                  <a:lumMod val="75000"/>
                </a:schemeClr>
              </a:solidFill>
              <a:latin typeface="Bahnschrift SemiBold Condensed" panose="020B0502040204020203" pitchFamily="34" charset="0"/>
              <a:ea typeface="Aptos"/>
              <a:cs typeface="Times New Roman" panose="02020603050405020304" pitchFamily="18" charset="0"/>
            </a:endParaRPr>
          </a:p>
          <a:p>
            <a:r>
              <a:rPr lang="ru-RU" kern="100" dirty="0" err="1">
                <a:solidFill>
                  <a:schemeClr val="accent5">
                    <a:lumMod val="75000"/>
                  </a:schemeClr>
                </a:solidFill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Державна</a:t>
            </a:r>
            <a:r>
              <a:rPr lang="ru-RU" kern="100" dirty="0">
                <a:solidFill>
                  <a:schemeClr val="accent5">
                    <a:lumMod val="75000"/>
                  </a:schemeClr>
                </a:solidFill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ru-RU" kern="100" dirty="0" err="1">
                <a:solidFill>
                  <a:schemeClr val="accent5">
                    <a:lumMod val="75000"/>
                  </a:schemeClr>
                </a:solidFill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стратегія</a:t>
            </a:r>
            <a:r>
              <a:rPr lang="ru-RU" kern="100" dirty="0">
                <a:solidFill>
                  <a:schemeClr val="accent5">
                    <a:lumMod val="75000"/>
                  </a:schemeClr>
                </a:solidFill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ru-RU" kern="100" dirty="0" err="1">
                <a:solidFill>
                  <a:schemeClr val="accent5">
                    <a:lumMod val="75000"/>
                  </a:schemeClr>
                </a:solidFill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регіонального</a:t>
            </a:r>
            <a:r>
              <a:rPr lang="ru-RU" kern="100" dirty="0">
                <a:solidFill>
                  <a:schemeClr val="accent5">
                    <a:lumMod val="75000"/>
                  </a:schemeClr>
                </a:solidFill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ru-RU" kern="100" dirty="0" err="1">
                <a:solidFill>
                  <a:schemeClr val="accent5">
                    <a:lumMod val="75000"/>
                  </a:schemeClr>
                </a:solidFill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розвитку</a:t>
            </a:r>
            <a:r>
              <a:rPr lang="ru-RU" kern="100" dirty="0">
                <a:solidFill>
                  <a:schemeClr val="accent5">
                    <a:lumMod val="75000"/>
                  </a:schemeClr>
                </a:solidFill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на 2021-2027 роки, </a:t>
            </a:r>
            <a:r>
              <a:rPr lang="ru-RU" kern="100" dirty="0" err="1">
                <a:solidFill>
                  <a:schemeClr val="accent5">
                    <a:lumMod val="75000"/>
                  </a:schemeClr>
                </a:solidFill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затверджена</a:t>
            </a:r>
            <a:r>
              <a:rPr lang="ru-RU" kern="100" dirty="0">
                <a:solidFill>
                  <a:schemeClr val="accent5">
                    <a:lumMod val="75000"/>
                  </a:schemeClr>
                </a:solidFill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ru-RU" kern="100" dirty="0" err="1">
                <a:solidFill>
                  <a:schemeClr val="accent5">
                    <a:lumMod val="75000"/>
                  </a:schemeClr>
                </a:solidFill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постановою</a:t>
            </a:r>
            <a:r>
              <a:rPr lang="ru-RU" kern="100" dirty="0">
                <a:solidFill>
                  <a:schemeClr val="accent5">
                    <a:lumMod val="75000"/>
                  </a:schemeClr>
                </a:solidFill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ru-RU" kern="100" dirty="0" err="1">
                <a:solidFill>
                  <a:schemeClr val="accent5">
                    <a:lumMod val="75000"/>
                  </a:schemeClr>
                </a:solidFill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Кабінету</a:t>
            </a:r>
            <a:r>
              <a:rPr lang="ru-RU" kern="100" dirty="0">
                <a:solidFill>
                  <a:schemeClr val="accent5">
                    <a:lumMod val="75000"/>
                  </a:schemeClr>
                </a:solidFill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ru-RU" kern="100" dirty="0" err="1">
                <a:solidFill>
                  <a:schemeClr val="accent5">
                    <a:lumMod val="75000"/>
                  </a:schemeClr>
                </a:solidFill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Міністрів</a:t>
            </a:r>
            <a:r>
              <a:rPr lang="ru-RU" kern="100" dirty="0">
                <a:solidFill>
                  <a:schemeClr val="accent5">
                    <a:lumMod val="75000"/>
                  </a:schemeClr>
                </a:solidFill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ru-RU" kern="100" dirty="0" err="1">
                <a:solidFill>
                  <a:schemeClr val="accent5">
                    <a:lumMod val="75000"/>
                  </a:schemeClr>
                </a:solidFill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України</a:t>
            </a:r>
            <a:r>
              <a:rPr lang="ru-RU" kern="100" dirty="0">
                <a:solidFill>
                  <a:schemeClr val="accent5">
                    <a:lumMod val="75000"/>
                  </a:schemeClr>
                </a:solidFill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ru-RU" kern="100" dirty="0" err="1">
                <a:solidFill>
                  <a:schemeClr val="accent5">
                    <a:lumMod val="75000"/>
                  </a:schemeClr>
                </a:solidFill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від</a:t>
            </a:r>
            <a:r>
              <a:rPr lang="ru-RU" kern="100" dirty="0">
                <a:solidFill>
                  <a:schemeClr val="accent5">
                    <a:lumMod val="75000"/>
                  </a:schemeClr>
                </a:solidFill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05.08.2020 № 695</a:t>
            </a:r>
            <a:endParaRPr lang="uk-UA" kern="100" dirty="0">
              <a:solidFill>
                <a:schemeClr val="accent5">
                  <a:lumMod val="75000"/>
                </a:schemeClr>
              </a:solidFill>
              <a:latin typeface="Bahnschrift SemiBold Condensed" panose="020B0502040204020203" pitchFamily="34" charset="0"/>
              <a:ea typeface="Aptos"/>
              <a:cs typeface="Times New Roman" panose="02020603050405020304" pitchFamily="18" charset="0"/>
            </a:endParaRPr>
          </a:p>
          <a:p>
            <a:r>
              <a:rPr lang="uk-UA" sz="1600" i="1" kern="100" dirty="0">
                <a:solidFill>
                  <a:schemeClr val="accent5">
                    <a:lumMod val="75000"/>
                  </a:schemeClr>
                </a:solidFill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Завдання: Формування оптимальної та інклюзивної мережі закладів культури і публічних бібліотек, яка задовольнятиме потреби різних груп населення</a:t>
            </a:r>
          </a:p>
          <a:p>
            <a:endParaRPr lang="uk-UA" sz="1800" kern="100" dirty="0">
              <a:solidFill>
                <a:srgbClr val="0070C0"/>
              </a:solidFill>
              <a:effectLst/>
              <a:latin typeface="Bahnschrift SemiBold Condensed" panose="020B0502040204020203" pitchFamily="34" charset="0"/>
              <a:ea typeface="Aptos"/>
              <a:cs typeface="Times New Roman" panose="02020603050405020304" pitchFamily="18" charset="0"/>
            </a:endParaRPr>
          </a:p>
          <a:p>
            <a:r>
              <a:rPr lang="uk-UA" sz="18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Стратегія розвитку читання на період до 2032 року «Читання як життєва стратегія» та Операційний план реалізації у 2023-2025 роках Стратегії розвитку читання на період до 2032 року «Читання як життєва стратегія», </a:t>
            </a:r>
            <a:r>
              <a:rPr lang="uk-UA" kern="100" dirty="0">
                <a:solidFill>
                  <a:srgbClr val="0070C0"/>
                </a:solidFill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затверджен</a:t>
            </a:r>
            <a:r>
              <a:rPr lang="uk-UA" sz="18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і розпорядженням Кабінету Міністрів України від 03.03.2023 № 190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600" i="1" kern="100" dirty="0">
                <a:solidFill>
                  <a:schemeClr val="accent5">
                    <a:lumMod val="75000"/>
                  </a:schemeClr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Завдання: забезпечення формування оптимальної мережі публічних бібліотек, яка б задовольняла потреби територіальних громад</a:t>
            </a:r>
          </a:p>
        </p:txBody>
      </p:sp>
    </p:spTree>
    <p:extLst>
      <p:ext uri="{BB962C8B-B14F-4D97-AF65-F5344CB8AC3E}">
        <p14:creationId xmlns:p14="http://schemas.microsoft.com/office/powerpoint/2010/main" val="405080291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C88C4B4-8C4B-44E5-A6F1-8871FDE458E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620" y="900789"/>
            <a:ext cx="5219430" cy="3076575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F16ECC-31BA-410F-A3B8-679357B4F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944" y="120483"/>
            <a:ext cx="4584459" cy="638872"/>
          </a:xfrm>
        </p:spPr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DD00"/>
                </a:highlight>
                <a:latin typeface="Bahnschrift SemiBold Condensed" panose="020B0502040204020203" pitchFamily="34" charset="0"/>
              </a:rPr>
              <a:t>ЧЕРКАСЬКА ОБЛАСТЬ</a:t>
            </a:r>
          </a:p>
        </p:txBody>
      </p:sp>
      <p:pic>
        <p:nvPicPr>
          <p:cNvPr id="9" name="Графіка 8" descr="Marker with solid fill">
            <a:extLst>
              <a:ext uri="{FF2B5EF4-FFF2-40B4-BE49-F238E27FC236}">
                <a16:creationId xmlns:a16="http://schemas.microsoft.com/office/drawing/2014/main" id="{0C599673-5198-43F9-957B-F7E99EB0FD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425406" y="1408578"/>
            <a:ext cx="980282" cy="980282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E81CBEE8-7910-4DF4-B794-66E6E6538910}"/>
              </a:ext>
            </a:extLst>
          </p:cNvPr>
          <p:cNvSpPr txBox="1"/>
          <p:nvPr/>
        </p:nvSpPr>
        <p:spPr>
          <a:xfrm>
            <a:off x="119620" y="1550012"/>
            <a:ext cx="272734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Площа області: 20900 км²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районів: 4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населених пунктів: 854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населення: 1192137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територіальних громад: 66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CE5EF4B-ADF2-4CB5-BDE5-DF7FAF04A7A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853" y="120483"/>
            <a:ext cx="792858" cy="101381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DED5E5C-14C4-4C75-B429-6B43AEC8931A}"/>
              </a:ext>
            </a:extLst>
          </p:cNvPr>
          <p:cNvSpPr txBox="1"/>
          <p:nvPr/>
        </p:nvSpPr>
        <p:spPr>
          <a:xfrm>
            <a:off x="7337735" y="178695"/>
            <a:ext cx="4371619" cy="5847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644 ПУБЛІЧНІ БІБЛІОТЕКИ, УСЬОГО:</a:t>
            </a:r>
            <a:endParaRPr lang="uk-UA" sz="800" kern="100" dirty="0">
              <a:solidFill>
                <a:srgbClr val="0070C0"/>
              </a:solidFill>
              <a:effectLst/>
              <a:highlight>
                <a:srgbClr val="FFDD00"/>
              </a:highlight>
              <a:latin typeface="Bahnschrift SemiBold Condensed" panose="020B0502040204020203" pitchFamily="34" charset="0"/>
              <a:ea typeface="Aptos"/>
              <a:cs typeface="Times New Roman" panose="02020603050405020304" pitchFamily="18" charset="0"/>
            </a:endParaRPr>
          </a:p>
          <a:p>
            <a:endParaRPr lang="uk-UA" sz="8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endParaRPr lang="uk-UA" sz="800" kern="100" dirty="0">
              <a:latin typeface="Aptos"/>
              <a:ea typeface="Aptos"/>
              <a:cs typeface="Times New Roman" panose="02020603050405020304" pitchFamily="18" charset="0"/>
            </a:endParaRPr>
          </a:p>
          <a:p>
            <a:endParaRPr lang="uk-UA" sz="8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за юридичним статусом: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208 (32,3%) бібліотеки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346 (53,7%) відокремлені структурні підрозділи бібліотек  (філії)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90 (14,0%) структурні підрозділи інших закладів культури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з них за значенням: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 (0,5%) обласні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56 (8,7%) міські (смт)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585 (90,8%) селищні, сільські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з них за призначенням: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20 (3,1%) для дітей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 (0,2%) для юнацтва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(0,0%) для дітей та юнацтва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(0,0%) для осіб з вадами зору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з них взяли участь у </a:t>
            </a:r>
            <a:r>
              <a:rPr lang="uk-UA" sz="1400" kern="100" dirty="0" err="1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проєкті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«Розвиток спроможності бібліотек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Arial" panose="020B0604020202020204" pitchFamily="34" charset="0"/>
                <a:ea typeface="Aptos"/>
                <a:cs typeface="Times New Roman" panose="02020603050405020304" pitchFamily="18" charset="0"/>
              </a:rPr>
              <a:t>‒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Хабів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цифрової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освіти»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34 (5,3%) бібліотек </a:t>
            </a:r>
            <a:endParaRPr lang="uk-UA" sz="800" kern="100" dirty="0">
              <a:solidFill>
                <a:srgbClr val="0070C0"/>
              </a:solidFill>
              <a:effectLst/>
              <a:latin typeface="Bahnschrift SemiBold Condensed" panose="020B0502040204020203" pitchFamily="34" charset="0"/>
              <a:ea typeface="Aptos"/>
              <a:cs typeface="Times New Roman" panose="02020603050405020304" pitchFamily="18" charset="0"/>
            </a:endParaRPr>
          </a:p>
          <a:p>
            <a:r>
              <a:rPr lang="uk-UA" sz="8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</a:t>
            </a:r>
            <a:endParaRPr lang="uk-UA" sz="8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Стан бібліотечного фонду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6850,88 тис. примірників документів бібліотечного фонду, усього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35,01 тис. примірників надійшло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33,11 тис. примірників надійшло українською мовою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526,42 тис. примірників вибуло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133,94 тис. примірників вибуло українською мовою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392,12 тис. примірників вибуло російською мовою </a:t>
            </a:r>
            <a:endParaRPr lang="uk-UA" sz="1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3C4AF0F-F628-4E83-9A08-5D030A82DB43}"/>
              </a:ext>
            </a:extLst>
          </p:cNvPr>
          <p:cNvSpPr txBox="1"/>
          <p:nvPr/>
        </p:nvSpPr>
        <p:spPr>
          <a:xfrm>
            <a:off x="1502233" y="4270017"/>
            <a:ext cx="4505528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Стан приміщень та матеріально-технічної бази бібліотек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267 (41,5%) бібліотек мають приміщення, до яких забезпечено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безперешкодний доступ користувачів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182 (28,3%) бібліотеки мають копіювально-розмножувальну техніку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68 (10,6%) бібліотек мають мультимедійне обладнання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40 (6,2%) бібліотек мають проектори та екрани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390 (60,6%) бібліотек мають комп’ютери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318 (49,4%) бібліотек мають комп’ютери з доступом до мережі Інтернет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pic>
        <p:nvPicPr>
          <p:cNvPr id="13" name="Графіка 12" descr="Schoolhouse with solid fill">
            <a:extLst>
              <a:ext uri="{FF2B5EF4-FFF2-40B4-BE49-F238E27FC236}">
                <a16:creationId xmlns:a16="http://schemas.microsoft.com/office/drawing/2014/main" id="{523232A0-ED50-4B74-A628-5F4F29C462C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144714" y="623140"/>
            <a:ext cx="998929" cy="998929"/>
          </a:xfrm>
          <a:prstGeom prst="rect">
            <a:avLst/>
          </a:prstGeom>
        </p:spPr>
      </p:pic>
      <p:pic>
        <p:nvPicPr>
          <p:cNvPr id="14" name="Графіка 13" descr="Universal access with solid fill">
            <a:extLst>
              <a:ext uri="{FF2B5EF4-FFF2-40B4-BE49-F238E27FC236}">
                <a16:creationId xmlns:a16="http://schemas.microsoft.com/office/drawing/2014/main" id="{CDF3968C-6FBF-4F86-AD1D-AEE851360F4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15010" y="4133061"/>
            <a:ext cx="836405" cy="836405"/>
          </a:xfrm>
          <a:prstGeom prst="rect">
            <a:avLst/>
          </a:prstGeom>
        </p:spPr>
      </p:pic>
      <p:pic>
        <p:nvPicPr>
          <p:cNvPr id="15" name="Графіка 14" descr="Computer with solid fill">
            <a:extLst>
              <a:ext uri="{FF2B5EF4-FFF2-40B4-BE49-F238E27FC236}">
                <a16:creationId xmlns:a16="http://schemas.microsoft.com/office/drawing/2014/main" id="{CDBDFEF1-E172-47F2-BB28-32A7A83C358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15010" y="4726846"/>
            <a:ext cx="796633" cy="796633"/>
          </a:xfrm>
          <a:prstGeom prst="rect">
            <a:avLst/>
          </a:prstGeom>
        </p:spPr>
      </p:pic>
      <p:pic>
        <p:nvPicPr>
          <p:cNvPr id="17" name="Графіка 16" descr="Internet with solid fill">
            <a:extLst>
              <a:ext uri="{FF2B5EF4-FFF2-40B4-BE49-F238E27FC236}">
                <a16:creationId xmlns:a16="http://schemas.microsoft.com/office/drawing/2014/main" id="{DB570D52-664D-4785-936A-BB7D5B2DBB7A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14863" y="5285690"/>
            <a:ext cx="802315" cy="802315"/>
          </a:xfrm>
          <a:prstGeom prst="rect">
            <a:avLst/>
          </a:prstGeom>
        </p:spPr>
      </p:pic>
      <p:pic>
        <p:nvPicPr>
          <p:cNvPr id="18" name="Графіка 17" descr="Checklist with solid fill">
            <a:extLst>
              <a:ext uri="{FF2B5EF4-FFF2-40B4-BE49-F238E27FC236}">
                <a16:creationId xmlns:a16="http://schemas.microsoft.com/office/drawing/2014/main" id="{17365468-0543-44A5-BEA8-B3024794ACF9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6270287" y="1535116"/>
            <a:ext cx="769435" cy="769435"/>
          </a:xfrm>
          <a:prstGeom prst="rect">
            <a:avLst/>
          </a:prstGeom>
        </p:spPr>
      </p:pic>
      <p:pic>
        <p:nvPicPr>
          <p:cNvPr id="19" name="Графіка 18" descr="Man and woman with solid fill">
            <a:extLst>
              <a:ext uri="{FF2B5EF4-FFF2-40B4-BE49-F238E27FC236}">
                <a16:creationId xmlns:a16="http://schemas.microsoft.com/office/drawing/2014/main" id="{A227AA66-F0C0-4201-AED8-668962CA7C90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6184456" y="2355018"/>
            <a:ext cx="649534" cy="649534"/>
          </a:xfrm>
          <a:prstGeom prst="rect">
            <a:avLst/>
          </a:prstGeom>
        </p:spPr>
      </p:pic>
      <p:pic>
        <p:nvPicPr>
          <p:cNvPr id="20" name="Графіка 19" descr="Child with balloon with solid fill">
            <a:extLst>
              <a:ext uri="{FF2B5EF4-FFF2-40B4-BE49-F238E27FC236}">
                <a16:creationId xmlns:a16="http://schemas.microsoft.com/office/drawing/2014/main" id="{167B6888-6624-4BAF-BF7C-AC4604CEBBFD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6580785" y="2347021"/>
            <a:ext cx="607574" cy="607574"/>
          </a:xfrm>
          <a:prstGeom prst="rect">
            <a:avLst/>
          </a:prstGeom>
        </p:spPr>
      </p:pic>
      <p:pic>
        <p:nvPicPr>
          <p:cNvPr id="21" name="Графіка 20" descr="Target Audience with solid fill">
            <a:extLst>
              <a:ext uri="{FF2B5EF4-FFF2-40B4-BE49-F238E27FC236}">
                <a16:creationId xmlns:a16="http://schemas.microsoft.com/office/drawing/2014/main" id="{BEDC3FFC-009C-4BA4-8E8B-7286CC01C133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6288447" y="2865749"/>
            <a:ext cx="698455" cy="698455"/>
          </a:xfrm>
          <a:prstGeom prst="rect">
            <a:avLst/>
          </a:prstGeom>
        </p:spPr>
      </p:pic>
      <p:pic>
        <p:nvPicPr>
          <p:cNvPr id="22" name="Графіка 21" descr="Classroom with solid fill">
            <a:extLst>
              <a:ext uri="{FF2B5EF4-FFF2-40B4-BE49-F238E27FC236}">
                <a16:creationId xmlns:a16="http://schemas.microsoft.com/office/drawing/2014/main" id="{1659C210-BDAE-4AAF-BE77-D540AE2DF64D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6252958" y="3405478"/>
            <a:ext cx="786764" cy="786764"/>
          </a:xfrm>
          <a:prstGeom prst="rect">
            <a:avLst/>
          </a:prstGeom>
        </p:spPr>
      </p:pic>
      <p:pic>
        <p:nvPicPr>
          <p:cNvPr id="23" name="Графіка 22" descr="Books with solid fill">
            <a:extLst>
              <a:ext uri="{FF2B5EF4-FFF2-40B4-BE49-F238E27FC236}">
                <a16:creationId xmlns:a16="http://schemas.microsoft.com/office/drawing/2014/main" id="{8FCE9C76-7648-42C1-BA32-13D20B7C8E70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6330852" y="4387014"/>
            <a:ext cx="729641" cy="729641"/>
          </a:xfrm>
          <a:prstGeom prst="rect">
            <a:avLst/>
          </a:prstGeom>
        </p:spPr>
      </p:pic>
      <p:pic>
        <p:nvPicPr>
          <p:cNvPr id="24" name="Рисунок 23">
            <a:extLst>
              <a:ext uri="{FF2B5EF4-FFF2-40B4-BE49-F238E27FC236}">
                <a16:creationId xmlns:a16="http://schemas.microsoft.com/office/drawing/2014/main" id="{D68305E4-1A0B-46B2-9BE0-FC067F42DD65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7281" y="5041731"/>
            <a:ext cx="826629" cy="524023"/>
          </a:xfrm>
          <a:prstGeom prst="rect">
            <a:avLst/>
          </a:prstGeom>
        </p:spPr>
      </p:pic>
      <p:pic>
        <p:nvPicPr>
          <p:cNvPr id="25" name="Графіка 24" descr="Open book with solid fill">
            <a:extLst>
              <a:ext uri="{FF2B5EF4-FFF2-40B4-BE49-F238E27FC236}">
                <a16:creationId xmlns:a16="http://schemas.microsoft.com/office/drawing/2014/main" id="{FB2A0D8D-4921-475F-A5FF-9C19D6F192E2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6366379" y="5443365"/>
            <a:ext cx="656014" cy="656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62065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7B2D2F9-4368-4FFA-8010-729B7495BD75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620" y="900789"/>
            <a:ext cx="5219430" cy="3076575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F16ECC-31BA-410F-A3B8-679357B4F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7251" y="119118"/>
            <a:ext cx="4584459" cy="638872"/>
          </a:xfrm>
        </p:spPr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DD00"/>
                </a:highlight>
                <a:latin typeface="Bahnschrift SemiBold Condensed" panose="020B0502040204020203" pitchFamily="34" charset="0"/>
              </a:rPr>
              <a:t>ЧЕРНІВЕЦЬКА ОБЛАСТЬ</a:t>
            </a:r>
          </a:p>
        </p:txBody>
      </p:sp>
      <p:pic>
        <p:nvPicPr>
          <p:cNvPr id="9" name="Графіка 8" descr="Marker with solid fill">
            <a:extLst>
              <a:ext uri="{FF2B5EF4-FFF2-40B4-BE49-F238E27FC236}">
                <a16:creationId xmlns:a16="http://schemas.microsoft.com/office/drawing/2014/main" id="{0C599673-5198-43F9-957B-F7E99EB0FD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57817" y="1808968"/>
            <a:ext cx="980282" cy="980282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E81CBEE8-7910-4DF4-B794-66E6E6538910}"/>
              </a:ext>
            </a:extLst>
          </p:cNvPr>
          <p:cNvSpPr txBox="1"/>
          <p:nvPr/>
        </p:nvSpPr>
        <p:spPr>
          <a:xfrm>
            <a:off x="2762433" y="1465811"/>
            <a:ext cx="272734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Площа області: 8097 км²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районів: 3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населених пунктів: 417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населення: 901632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територіальних громад: 52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40502BD-2942-48BD-9387-57D65145C0E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312" y="119118"/>
            <a:ext cx="874939" cy="101858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CDEA426-C0BF-45A7-96C9-AB611E8B21F9}"/>
              </a:ext>
            </a:extLst>
          </p:cNvPr>
          <p:cNvSpPr txBox="1"/>
          <p:nvPr/>
        </p:nvSpPr>
        <p:spPr>
          <a:xfrm>
            <a:off x="7236973" y="50800"/>
            <a:ext cx="4804292" cy="62786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360 ПУБЛІЧНИХ БІБЛІОТЕК, УСЬОГО:</a:t>
            </a:r>
            <a:endParaRPr lang="uk-UA" sz="800" kern="100" dirty="0">
              <a:solidFill>
                <a:srgbClr val="0070C0"/>
              </a:solidFill>
              <a:effectLst/>
              <a:highlight>
                <a:srgbClr val="FFDD00"/>
              </a:highlight>
              <a:latin typeface="Bahnschrift SemiBold Condensed" panose="020B0502040204020203" pitchFamily="34" charset="0"/>
              <a:ea typeface="Aptos"/>
              <a:cs typeface="Times New Roman" panose="02020603050405020304" pitchFamily="18" charset="0"/>
            </a:endParaRPr>
          </a:p>
          <a:p>
            <a:endParaRPr lang="uk-UA" sz="8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endParaRPr lang="uk-UA" sz="800" kern="100" dirty="0">
              <a:latin typeface="Aptos"/>
              <a:ea typeface="Aptos"/>
              <a:cs typeface="Times New Roman" panose="02020603050405020304" pitchFamily="18" charset="0"/>
            </a:endParaRPr>
          </a:p>
          <a:p>
            <a:endParaRPr lang="uk-UA" sz="8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за юридичним статусом: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106 (29,4%) бібліотеки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186 (51,7%) відокремлені структурні підрозділи бібліотек  (філії)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52 (14,4%) структурні підрозділи інших закладів культури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 (0,6%) публічно-шкільна бібліотека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14 (3,9%) відокремлені структурні підрозділи публічно-шкільних бібліотек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з них за значенням: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 (0,6%) обласні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45 (12,5%) міські (смт)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313 (86,9%) селищні, сільські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з них за призначенням: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10 (2,8%) для дітей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для юнацтва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 для дітей та юнацтва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для осіб з вадами зору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взяли участь у </a:t>
            </a:r>
            <a:r>
              <a:rPr lang="uk-UA" sz="1400" kern="100" dirty="0" err="1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проєкті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«Розвиток спроможності бібліотек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Arial" panose="020B0604020202020204" pitchFamily="34" charset="0"/>
                <a:ea typeface="Aptos"/>
                <a:cs typeface="Times New Roman" panose="02020603050405020304" pitchFamily="18" charset="0"/>
              </a:rPr>
              <a:t>‒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Хабів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цифрової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освіти»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бібліотек </a:t>
            </a:r>
            <a:endParaRPr lang="uk-UA" sz="8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8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</a:t>
            </a:r>
            <a:endParaRPr lang="uk-UA" sz="8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Стан бібліотечного фонду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4218,51 тис. примірників документів бібліотечного фонду, усього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20,11 тис. примірників надійшло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18,75 тис. примірників надійшло українською мовою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513,89 тис. примірників вибуло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147,88 тис. примірників вибуло українською мовою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352,5 тис. примірників вибуло російською мовою </a:t>
            </a:r>
            <a:endParaRPr lang="uk-UA" sz="1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4D22A86-72C5-42E3-A095-3DD998DEF887}"/>
              </a:ext>
            </a:extLst>
          </p:cNvPr>
          <p:cNvSpPr txBox="1"/>
          <p:nvPr/>
        </p:nvSpPr>
        <p:spPr>
          <a:xfrm>
            <a:off x="1371783" y="4542386"/>
            <a:ext cx="4483752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Стан приміщень та матеріально-технічної бази бібліотек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107 (29,7%) бібліотек мають приміщення, до яких забезпечено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безперешкодний доступ користувачів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145 (40,3%) бібліотек мають копіювально-розмножувальну техніку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32 (8,9%) бібліотеки мають мультимедійне обладнання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16 (4,4%) бібліотек мають проектори та екрани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171 (47,5%) бібліотек мають комп’ютери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125 (34,7%) бібліотек мають комп’ютери з доступом до мережі Інтернет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pic>
        <p:nvPicPr>
          <p:cNvPr id="13" name="Графіка 12" descr="Schoolhouse with solid fill">
            <a:extLst>
              <a:ext uri="{FF2B5EF4-FFF2-40B4-BE49-F238E27FC236}">
                <a16:creationId xmlns:a16="http://schemas.microsoft.com/office/drawing/2014/main" id="{D53C3E02-E85E-4CCC-8BF0-3434B81F257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144714" y="623140"/>
            <a:ext cx="998929" cy="998929"/>
          </a:xfrm>
          <a:prstGeom prst="rect">
            <a:avLst/>
          </a:prstGeom>
        </p:spPr>
      </p:pic>
      <p:pic>
        <p:nvPicPr>
          <p:cNvPr id="14" name="Графіка 13" descr="Universal access with solid fill">
            <a:extLst>
              <a:ext uri="{FF2B5EF4-FFF2-40B4-BE49-F238E27FC236}">
                <a16:creationId xmlns:a16="http://schemas.microsoft.com/office/drawing/2014/main" id="{4A8FBB16-9B76-447B-A8D0-03B99400F4E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66671" y="4467340"/>
            <a:ext cx="836405" cy="836405"/>
          </a:xfrm>
          <a:prstGeom prst="rect">
            <a:avLst/>
          </a:prstGeom>
        </p:spPr>
      </p:pic>
      <p:pic>
        <p:nvPicPr>
          <p:cNvPr id="15" name="Графіка 14" descr="Computer with solid fill">
            <a:extLst>
              <a:ext uri="{FF2B5EF4-FFF2-40B4-BE49-F238E27FC236}">
                <a16:creationId xmlns:a16="http://schemas.microsoft.com/office/drawing/2014/main" id="{AD632FCF-1829-470E-BBFD-DA748C4B9C3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51325" y="5085506"/>
            <a:ext cx="796633" cy="796633"/>
          </a:xfrm>
          <a:prstGeom prst="rect">
            <a:avLst/>
          </a:prstGeom>
        </p:spPr>
      </p:pic>
      <p:pic>
        <p:nvPicPr>
          <p:cNvPr id="17" name="Графіка 16" descr="Internet with solid fill">
            <a:extLst>
              <a:ext uri="{FF2B5EF4-FFF2-40B4-BE49-F238E27FC236}">
                <a16:creationId xmlns:a16="http://schemas.microsoft.com/office/drawing/2014/main" id="{A67ECC1E-CA8A-44A3-BF71-0FCFE364BFFA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32054" y="5686078"/>
            <a:ext cx="802315" cy="802315"/>
          </a:xfrm>
          <a:prstGeom prst="rect">
            <a:avLst/>
          </a:prstGeom>
        </p:spPr>
      </p:pic>
      <p:pic>
        <p:nvPicPr>
          <p:cNvPr id="18" name="Графіка 17" descr="Checklist with solid fill">
            <a:extLst>
              <a:ext uri="{FF2B5EF4-FFF2-40B4-BE49-F238E27FC236}">
                <a16:creationId xmlns:a16="http://schemas.microsoft.com/office/drawing/2014/main" id="{F7067488-7680-4BCF-A297-BA13A01B12D9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6270287" y="1535116"/>
            <a:ext cx="769435" cy="769435"/>
          </a:xfrm>
          <a:prstGeom prst="rect">
            <a:avLst/>
          </a:prstGeom>
        </p:spPr>
      </p:pic>
      <p:pic>
        <p:nvPicPr>
          <p:cNvPr id="19" name="Графіка 18" descr="Man and woman with solid fill">
            <a:extLst>
              <a:ext uri="{FF2B5EF4-FFF2-40B4-BE49-F238E27FC236}">
                <a16:creationId xmlns:a16="http://schemas.microsoft.com/office/drawing/2014/main" id="{84E12FBD-087E-4C07-A44F-A55C6F56BD4B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6184456" y="2355018"/>
            <a:ext cx="649534" cy="649534"/>
          </a:xfrm>
          <a:prstGeom prst="rect">
            <a:avLst/>
          </a:prstGeom>
        </p:spPr>
      </p:pic>
      <p:pic>
        <p:nvPicPr>
          <p:cNvPr id="20" name="Графіка 19" descr="Child with balloon with solid fill">
            <a:extLst>
              <a:ext uri="{FF2B5EF4-FFF2-40B4-BE49-F238E27FC236}">
                <a16:creationId xmlns:a16="http://schemas.microsoft.com/office/drawing/2014/main" id="{7D642112-F41D-4CF0-921B-5A5AE4C47C49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6580785" y="2347021"/>
            <a:ext cx="607574" cy="607574"/>
          </a:xfrm>
          <a:prstGeom prst="rect">
            <a:avLst/>
          </a:prstGeom>
        </p:spPr>
      </p:pic>
      <p:pic>
        <p:nvPicPr>
          <p:cNvPr id="21" name="Графіка 20" descr="Target Audience with solid fill">
            <a:extLst>
              <a:ext uri="{FF2B5EF4-FFF2-40B4-BE49-F238E27FC236}">
                <a16:creationId xmlns:a16="http://schemas.microsoft.com/office/drawing/2014/main" id="{EE5EC883-A035-4C72-A706-A826F80A6F7A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6288447" y="2947029"/>
            <a:ext cx="698455" cy="698455"/>
          </a:xfrm>
          <a:prstGeom prst="rect">
            <a:avLst/>
          </a:prstGeom>
        </p:spPr>
      </p:pic>
      <p:pic>
        <p:nvPicPr>
          <p:cNvPr id="22" name="Графіка 21" descr="Classroom with solid fill">
            <a:extLst>
              <a:ext uri="{FF2B5EF4-FFF2-40B4-BE49-F238E27FC236}">
                <a16:creationId xmlns:a16="http://schemas.microsoft.com/office/drawing/2014/main" id="{1C002A0D-54C6-43EA-A41B-1C9E69092F75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6252958" y="3608678"/>
            <a:ext cx="786764" cy="786764"/>
          </a:xfrm>
          <a:prstGeom prst="rect">
            <a:avLst/>
          </a:prstGeom>
        </p:spPr>
      </p:pic>
      <p:pic>
        <p:nvPicPr>
          <p:cNvPr id="23" name="Графіка 22" descr="Books with solid fill">
            <a:extLst>
              <a:ext uri="{FF2B5EF4-FFF2-40B4-BE49-F238E27FC236}">
                <a16:creationId xmlns:a16="http://schemas.microsoft.com/office/drawing/2014/main" id="{ACCE2A7E-B460-448A-BBE4-B7D8C0BB8BE9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6330851" y="4720686"/>
            <a:ext cx="729641" cy="729641"/>
          </a:xfrm>
          <a:prstGeom prst="rect">
            <a:avLst/>
          </a:prstGeom>
        </p:spPr>
      </p:pic>
      <p:pic>
        <p:nvPicPr>
          <p:cNvPr id="24" name="Рисунок 23">
            <a:extLst>
              <a:ext uri="{FF2B5EF4-FFF2-40B4-BE49-F238E27FC236}">
                <a16:creationId xmlns:a16="http://schemas.microsoft.com/office/drawing/2014/main" id="{BAF39711-F85E-46E4-9556-A6DDD647D69C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8447" y="5389780"/>
            <a:ext cx="826629" cy="524023"/>
          </a:xfrm>
          <a:prstGeom prst="rect">
            <a:avLst/>
          </a:prstGeom>
        </p:spPr>
      </p:pic>
      <p:pic>
        <p:nvPicPr>
          <p:cNvPr id="25" name="Графіка 24" descr="Open book with solid fill">
            <a:extLst>
              <a:ext uri="{FF2B5EF4-FFF2-40B4-BE49-F238E27FC236}">
                <a16:creationId xmlns:a16="http://schemas.microsoft.com/office/drawing/2014/main" id="{F3C75A34-7331-47AE-ABA3-0092BD6B033B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6367665" y="5759229"/>
            <a:ext cx="656014" cy="656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71249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0F97E7F-1446-4023-AEFA-D49CAB58061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620" y="900789"/>
            <a:ext cx="5219430" cy="3076575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F16ECC-31BA-410F-A3B8-679357B4F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850" y="126907"/>
            <a:ext cx="4584459" cy="638872"/>
          </a:xfrm>
        </p:spPr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DD00"/>
                </a:highlight>
                <a:latin typeface="Bahnschrift SemiBold Condensed" panose="020B0502040204020203" pitchFamily="34" charset="0"/>
              </a:rPr>
              <a:t>ЧЕРНІГІВСЬКА ОБЛАСТЬ</a:t>
            </a:r>
          </a:p>
        </p:txBody>
      </p:sp>
      <p:pic>
        <p:nvPicPr>
          <p:cNvPr id="9" name="Графіка 8" descr="Marker with solid fill">
            <a:extLst>
              <a:ext uri="{FF2B5EF4-FFF2-40B4-BE49-F238E27FC236}">
                <a16:creationId xmlns:a16="http://schemas.microsoft.com/office/drawing/2014/main" id="{0C599673-5198-43F9-957B-F7E99EB0FD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482310" y="648720"/>
            <a:ext cx="980282" cy="980282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E81CBEE8-7910-4DF4-B794-66E6E6538910}"/>
              </a:ext>
            </a:extLst>
          </p:cNvPr>
          <p:cNvSpPr txBox="1"/>
          <p:nvPr/>
        </p:nvSpPr>
        <p:spPr>
          <a:xfrm>
            <a:off x="214144" y="1343577"/>
            <a:ext cx="272734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Площа області: 31865 км²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районів: 5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населених пунктів: 1510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населення: 991294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територіальних громад: 57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10F9E34-1A09-4126-98CB-99ED1BD5E00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179" y="46248"/>
            <a:ext cx="846206" cy="106111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7AF3DB2-5875-470E-A0F8-C14B87304BDE}"/>
              </a:ext>
            </a:extLst>
          </p:cNvPr>
          <p:cNvSpPr txBox="1"/>
          <p:nvPr/>
        </p:nvSpPr>
        <p:spPr>
          <a:xfrm>
            <a:off x="7196072" y="126907"/>
            <a:ext cx="4510087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570 ПУБЛІЧНИХ БІБЛІОТЕК, УСЬОГО:</a:t>
            </a:r>
            <a:endParaRPr lang="uk-UA" sz="20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</a:t>
            </a:r>
          </a:p>
          <a:p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за юридичним статусом: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143 (25,1%) бібліотеки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375 (65,8%) відокремлені структурні підрозділи бібліотек  (філії)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52 (9,1%) структурні підрозділи інших закладів культури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з них за значенням: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 (0,7%) обласні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74 (13,0%) міські (смт)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492 (86,3%) селищні, сільські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за призначенням: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24 (4,2%) для дітей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 (0,2%) для юнацтва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 для дітей та юнацтва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 для осіб з вадами зору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взяли участь у </a:t>
            </a:r>
            <a:r>
              <a:rPr lang="uk-UA" sz="1400" kern="100" dirty="0" err="1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проєкті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«Розвиток спроможності бібліотек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Arial" panose="020B0604020202020204" pitchFamily="34" charset="0"/>
                <a:ea typeface="Aptos"/>
                <a:cs typeface="Times New Roman" panose="02020603050405020304" pitchFamily="18" charset="0"/>
              </a:rPr>
              <a:t>‒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Хабів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цифрової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освіти»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бібліотек </a:t>
            </a:r>
            <a:endParaRPr lang="uk-UA" sz="8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8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</a:t>
            </a:r>
            <a:endParaRPr lang="uk-UA" sz="8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Стан бібліотечного фонду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6518,95 тис. примірників документів бібліотечного фонду, усього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46,6 тис. примірників надійшло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41,14 тис. примірників надійшло українською мовою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833,11 тис. примірників вибуло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289,14 тис. примірників вибуло українською мовою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543,28 тис. примірників вибуло російською мовою 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D0A922A-C952-4F2C-8FCE-E0F89DDEDCE5}"/>
              </a:ext>
            </a:extLst>
          </p:cNvPr>
          <p:cNvSpPr txBox="1"/>
          <p:nvPr/>
        </p:nvSpPr>
        <p:spPr>
          <a:xfrm>
            <a:off x="1428956" y="4263362"/>
            <a:ext cx="4510087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Стан приміщень та матеріально-технічної бази бібліотек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131 (23,0%) бібліотека мають приміщення, до яких забезпечено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безперешкодний доступ користувачів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113 (19,8%) бібліотека мають копіювально-розмножувальну техніку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65 (11,4%) бібліотеки мають мультимедійне обладнання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46 (8,1%) бібліотека мають проектори та екрани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217 (38,1%) бібліотек мають комп’ютери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145 (25,4%) бібліотеки мають комп’ютери з доступом до мережі Інтернет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pic>
        <p:nvPicPr>
          <p:cNvPr id="13" name="Графіка 12" descr="Schoolhouse with solid fill">
            <a:extLst>
              <a:ext uri="{FF2B5EF4-FFF2-40B4-BE49-F238E27FC236}">
                <a16:creationId xmlns:a16="http://schemas.microsoft.com/office/drawing/2014/main" id="{5CF14B9E-70A3-4F00-B635-BE15F23117D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144714" y="623140"/>
            <a:ext cx="998929" cy="998929"/>
          </a:xfrm>
          <a:prstGeom prst="rect">
            <a:avLst/>
          </a:prstGeom>
        </p:spPr>
      </p:pic>
      <p:pic>
        <p:nvPicPr>
          <p:cNvPr id="14" name="Графіка 13" descr="Universal access with solid fill">
            <a:extLst>
              <a:ext uri="{FF2B5EF4-FFF2-40B4-BE49-F238E27FC236}">
                <a16:creationId xmlns:a16="http://schemas.microsoft.com/office/drawing/2014/main" id="{4EC928F2-839B-4E41-A9BB-EBACE0E2197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15010" y="4133061"/>
            <a:ext cx="836405" cy="836405"/>
          </a:xfrm>
          <a:prstGeom prst="rect">
            <a:avLst/>
          </a:prstGeom>
        </p:spPr>
      </p:pic>
      <p:pic>
        <p:nvPicPr>
          <p:cNvPr id="15" name="Графіка 14" descr="Computer with solid fill">
            <a:extLst>
              <a:ext uri="{FF2B5EF4-FFF2-40B4-BE49-F238E27FC236}">
                <a16:creationId xmlns:a16="http://schemas.microsoft.com/office/drawing/2014/main" id="{57D380FC-B9EF-4CD1-A740-15D8CBCC7DE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15010" y="4726846"/>
            <a:ext cx="796633" cy="796633"/>
          </a:xfrm>
          <a:prstGeom prst="rect">
            <a:avLst/>
          </a:prstGeom>
        </p:spPr>
      </p:pic>
      <p:pic>
        <p:nvPicPr>
          <p:cNvPr id="17" name="Графіка 16" descr="Internet with solid fill">
            <a:extLst>
              <a:ext uri="{FF2B5EF4-FFF2-40B4-BE49-F238E27FC236}">
                <a16:creationId xmlns:a16="http://schemas.microsoft.com/office/drawing/2014/main" id="{6006040B-B15C-4ED6-994B-833FA054BE9F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14863" y="5285690"/>
            <a:ext cx="802315" cy="802315"/>
          </a:xfrm>
          <a:prstGeom prst="rect">
            <a:avLst/>
          </a:prstGeom>
        </p:spPr>
      </p:pic>
      <p:pic>
        <p:nvPicPr>
          <p:cNvPr id="18" name="Графіка 17" descr="Checklist with solid fill">
            <a:extLst>
              <a:ext uri="{FF2B5EF4-FFF2-40B4-BE49-F238E27FC236}">
                <a16:creationId xmlns:a16="http://schemas.microsoft.com/office/drawing/2014/main" id="{A5C74204-A97A-4568-88DC-1CF18F33D71B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6270287" y="1535116"/>
            <a:ext cx="769435" cy="769435"/>
          </a:xfrm>
          <a:prstGeom prst="rect">
            <a:avLst/>
          </a:prstGeom>
        </p:spPr>
      </p:pic>
      <p:pic>
        <p:nvPicPr>
          <p:cNvPr id="19" name="Графіка 18" descr="Man and woman with solid fill">
            <a:extLst>
              <a:ext uri="{FF2B5EF4-FFF2-40B4-BE49-F238E27FC236}">
                <a16:creationId xmlns:a16="http://schemas.microsoft.com/office/drawing/2014/main" id="{984479DD-16B9-4083-99FA-6DC1DD93DC52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6184456" y="2355018"/>
            <a:ext cx="649534" cy="649534"/>
          </a:xfrm>
          <a:prstGeom prst="rect">
            <a:avLst/>
          </a:prstGeom>
        </p:spPr>
      </p:pic>
      <p:pic>
        <p:nvPicPr>
          <p:cNvPr id="20" name="Графіка 19" descr="Child with balloon with solid fill">
            <a:extLst>
              <a:ext uri="{FF2B5EF4-FFF2-40B4-BE49-F238E27FC236}">
                <a16:creationId xmlns:a16="http://schemas.microsoft.com/office/drawing/2014/main" id="{A68AC598-BBAE-4E41-99A5-DE2A915D22AF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6580785" y="2347021"/>
            <a:ext cx="607574" cy="607574"/>
          </a:xfrm>
          <a:prstGeom prst="rect">
            <a:avLst/>
          </a:prstGeom>
        </p:spPr>
      </p:pic>
      <p:pic>
        <p:nvPicPr>
          <p:cNvPr id="21" name="Графіка 20" descr="Target Audience with solid fill">
            <a:extLst>
              <a:ext uri="{FF2B5EF4-FFF2-40B4-BE49-F238E27FC236}">
                <a16:creationId xmlns:a16="http://schemas.microsoft.com/office/drawing/2014/main" id="{5D3F14F1-7F61-4A61-A151-FACC1663D83D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6288447" y="2916549"/>
            <a:ext cx="698455" cy="698455"/>
          </a:xfrm>
          <a:prstGeom prst="rect">
            <a:avLst/>
          </a:prstGeom>
        </p:spPr>
      </p:pic>
      <p:pic>
        <p:nvPicPr>
          <p:cNvPr id="22" name="Графіка 21" descr="Classroom with solid fill">
            <a:extLst>
              <a:ext uri="{FF2B5EF4-FFF2-40B4-BE49-F238E27FC236}">
                <a16:creationId xmlns:a16="http://schemas.microsoft.com/office/drawing/2014/main" id="{B0184117-8931-46A5-AE92-9A31F9A9AD27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6252958" y="3476598"/>
            <a:ext cx="786764" cy="786764"/>
          </a:xfrm>
          <a:prstGeom prst="rect">
            <a:avLst/>
          </a:prstGeom>
        </p:spPr>
      </p:pic>
      <p:pic>
        <p:nvPicPr>
          <p:cNvPr id="23" name="Графіка 22" descr="Books with solid fill">
            <a:extLst>
              <a:ext uri="{FF2B5EF4-FFF2-40B4-BE49-F238E27FC236}">
                <a16:creationId xmlns:a16="http://schemas.microsoft.com/office/drawing/2014/main" id="{67DEB520-B933-4C15-BBBA-A36A86781689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6330852" y="4387014"/>
            <a:ext cx="729641" cy="729641"/>
          </a:xfrm>
          <a:prstGeom prst="rect">
            <a:avLst/>
          </a:prstGeom>
        </p:spPr>
      </p:pic>
      <p:pic>
        <p:nvPicPr>
          <p:cNvPr id="24" name="Рисунок 23">
            <a:extLst>
              <a:ext uri="{FF2B5EF4-FFF2-40B4-BE49-F238E27FC236}">
                <a16:creationId xmlns:a16="http://schemas.microsoft.com/office/drawing/2014/main" id="{D32507D6-EAC1-4D2F-8A5D-6B8B8EC53BCC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7281" y="5041731"/>
            <a:ext cx="826629" cy="524023"/>
          </a:xfrm>
          <a:prstGeom prst="rect">
            <a:avLst/>
          </a:prstGeom>
        </p:spPr>
      </p:pic>
      <p:pic>
        <p:nvPicPr>
          <p:cNvPr id="25" name="Графіка 24" descr="Open book with solid fill">
            <a:extLst>
              <a:ext uri="{FF2B5EF4-FFF2-40B4-BE49-F238E27FC236}">
                <a16:creationId xmlns:a16="http://schemas.microsoft.com/office/drawing/2014/main" id="{ACDBC1E8-6A72-47E1-9AD8-D8C326831713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6366379" y="5443365"/>
            <a:ext cx="656014" cy="656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667953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CB3AA3-3DED-4EF5-BC1F-4597A6936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974" y="0"/>
            <a:ext cx="10515600" cy="1325563"/>
          </a:xfrm>
        </p:spPr>
        <p:txBody>
          <a:bodyPr>
            <a:normAutofit/>
          </a:bodyPr>
          <a:lstStyle/>
          <a:p>
            <a:r>
              <a:rPr lang="uk-UA" sz="4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 Condensed" panose="020B0502040204020203" pitchFamily="34" charset="0"/>
              </a:rPr>
              <a:t>ДЖЕРЕЛА ІНФОРМАЦІЇ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28BE77-F963-439C-B3A8-B0FD09AE9265}"/>
              </a:ext>
            </a:extLst>
          </p:cNvPr>
          <p:cNvSpPr txBox="1"/>
          <p:nvPr/>
        </p:nvSpPr>
        <p:spPr>
          <a:xfrm>
            <a:off x="561974" y="1152049"/>
            <a:ext cx="11449051" cy="4770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ПОРТАЛ ДЕЦЕНТРАЛІЗАЦІЯ</a:t>
            </a:r>
            <a:r>
              <a:rPr lang="uk-UA" kern="100" dirty="0">
                <a:solidFill>
                  <a:srgbClr val="0070C0"/>
                </a:solidFill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.  </a:t>
            </a:r>
            <a:r>
              <a:rPr lang="uk-UA" kern="100" dirty="0">
                <a:solidFill>
                  <a:srgbClr val="0070C0"/>
                </a:solidFill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Режим доступу:</a:t>
            </a:r>
            <a:r>
              <a:rPr lang="uk-UA" sz="18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18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  <a:hlinkClick r:id="rId2"/>
              </a:rPr>
              <a:t>https://decentralization.ua/state?sort_direction=&amp;sort_by=</a:t>
            </a:r>
            <a:r>
              <a:rPr lang="uk-UA" sz="18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endParaRPr lang="uk-UA" sz="8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kern="100" dirty="0">
                <a:solidFill>
                  <a:srgbClr val="0070C0"/>
                </a:solidFill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ДІЯЛЬНІСТЬ </a:t>
            </a:r>
            <a:r>
              <a:rPr lang="uk-UA" sz="18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БІБЛІОТЕК В УМОВАХ ВІЙНИ. </a:t>
            </a:r>
            <a:r>
              <a:rPr lang="uk-UA" kern="100" dirty="0">
                <a:solidFill>
                  <a:srgbClr val="0070C0"/>
                </a:solidFill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Режим доступу:</a:t>
            </a:r>
            <a:r>
              <a:rPr lang="uk-UA" sz="18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18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  <a:hlinkClick r:id="rId3"/>
              </a:rPr>
              <a:t>https://mcsc.gov.ua/biblioteky/diyalnist-bibliotek-v-umovah-vijny/</a:t>
            </a:r>
            <a:r>
              <a:rPr lang="uk-UA" sz="18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  <a:hlinkClick r:id="rId3"/>
              </a:rPr>
              <a:t>-</a:t>
            </a:r>
            <a:endParaRPr lang="uk-UA" sz="1800" i="1" kern="100" dirty="0">
              <a:solidFill>
                <a:srgbClr val="0070C0"/>
              </a:solidFill>
              <a:effectLst/>
              <a:latin typeface="Bahnschrift SemiBold Condensed" panose="020B0502040204020203" pitchFamily="34" charset="0"/>
              <a:ea typeface="Aptos"/>
              <a:cs typeface="Times New Roman" panose="02020603050405020304" pitchFamily="18" charset="0"/>
            </a:endParaRPr>
          </a:p>
          <a:p>
            <a:endParaRPr lang="uk-UA" sz="800" kern="100" dirty="0">
              <a:solidFill>
                <a:srgbClr val="0070C0"/>
              </a:solidFill>
              <a:highlight>
                <a:srgbClr val="FFDD00"/>
              </a:highlight>
              <a:latin typeface="Bahnschrift SemiBold Condensed" panose="020B0502040204020203" pitchFamily="34" charset="0"/>
              <a:ea typeface="Aptos"/>
              <a:cs typeface="Times New Roman" panose="02020603050405020304" pitchFamily="18" charset="0"/>
            </a:endParaRPr>
          </a:p>
          <a:p>
            <a:r>
              <a:rPr lang="uk-UA" kern="100" dirty="0">
                <a:solidFill>
                  <a:srgbClr val="0070C0"/>
                </a:solidFill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ПІДСУМКОВА ЗУСТРІЧ ЗА ПРОЄКТОМ «РОЗВИТОК СПРОМОЖНОСТІ БІБЛІОТЕК ‒ ХАБІВ ЦИФРОВОЇ ОСВІТИ», 26–27 ЖОВТНЯ 2023 РОКУ. </a:t>
            </a:r>
            <a:r>
              <a:rPr lang="uk-UA" kern="100" dirty="0">
                <a:solidFill>
                  <a:srgbClr val="0070C0"/>
                </a:solidFill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Режим доступу: </a:t>
            </a:r>
            <a:r>
              <a:rPr lang="en-US" dirty="0">
                <a:solidFill>
                  <a:srgbClr val="0070C0"/>
                </a:solidFill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  <a:hlinkClick r:id="rId4"/>
              </a:rPr>
              <a:t>https://ula.org.ua/novyny-ta-podii/novyny/5142-pidsumkova-zustrich-za-proiektom-rozvytok-spromozhnosti-bibliotek-khabiv-tsyfrovoi-osvity-26-27-zhovtnia-2023-roku</a:t>
            </a:r>
            <a:endParaRPr lang="uk-UA" dirty="0">
              <a:solidFill>
                <a:srgbClr val="0070C0"/>
              </a:solidFill>
              <a:latin typeface="Bahnschrift SemiBold Condensed" panose="020B0502040204020203" pitchFamily="34" charset="0"/>
              <a:ea typeface="Aptos"/>
              <a:cs typeface="Times New Roman" panose="02020603050405020304" pitchFamily="18" charset="0"/>
            </a:endParaRPr>
          </a:p>
          <a:p>
            <a:endParaRPr lang="uk-UA" sz="800" kern="100" dirty="0">
              <a:solidFill>
                <a:srgbClr val="0070C0"/>
              </a:solidFill>
              <a:highlight>
                <a:srgbClr val="FFDD00"/>
              </a:highlight>
              <a:latin typeface="Bahnschrift SemiBold Condensed" panose="020B0502040204020203" pitchFamily="34" charset="0"/>
              <a:ea typeface="Aptos"/>
              <a:cs typeface="Times New Roman" panose="02020603050405020304" pitchFamily="18" charset="0"/>
            </a:endParaRPr>
          </a:p>
          <a:p>
            <a:r>
              <a:rPr lang="uk-UA" kern="100" dirty="0">
                <a:solidFill>
                  <a:srgbClr val="0070C0"/>
                </a:solidFill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ЗВЕДЕНИЙ ЗВІТ ПРО ДІЯЛЬНІСТЬ ПУБЛІЧНИХ БІБЛІОТЕК ЗА 2023 РІК</a:t>
            </a:r>
            <a:r>
              <a:rPr lang="uk-UA" kern="100" dirty="0">
                <a:solidFill>
                  <a:srgbClr val="0070C0"/>
                </a:solidFill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, підготовлений за формою № 6-НК, </a:t>
            </a:r>
          </a:p>
          <a:p>
            <a:endParaRPr lang="ru-RU" sz="800" kern="100" dirty="0">
              <a:solidFill>
                <a:srgbClr val="0070C0"/>
              </a:solidFill>
              <a:highlight>
                <a:srgbClr val="FFDD00"/>
              </a:highlight>
              <a:latin typeface="Bahnschrift SemiBold Condensed" panose="020B0502040204020203" pitchFamily="34" charset="0"/>
              <a:ea typeface="Aptos"/>
              <a:cs typeface="Times New Roman" panose="02020603050405020304" pitchFamily="18" charset="0"/>
            </a:endParaRPr>
          </a:p>
          <a:p>
            <a:r>
              <a:rPr lang="uk-UA" sz="1600" i="1" kern="100" dirty="0">
                <a:solidFill>
                  <a:srgbClr val="0070C0"/>
                </a:solidFill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Довідково: з 2023 року данні зібрано за формою № 6-НК , затвердженою наказом Міністерства культури та інформаційної політики України від 28.11.2022 № 463 «Про затвердження форм звітності про діяльність публічних та спеціальних бібліотек, а також інструкцій щодо їх заповнення», зареєстрованим в Міністерстві юстиції України 23 січня 2023 р. за № 137/39193 </a:t>
            </a:r>
          </a:p>
          <a:p>
            <a:endParaRPr lang="uk-UA" sz="800" kern="100" dirty="0">
              <a:solidFill>
                <a:srgbClr val="0070C0"/>
              </a:solidFill>
              <a:latin typeface="Bahnschrift SemiBold Condensed" panose="020B0502040204020203" pitchFamily="34" charset="0"/>
              <a:ea typeface="Aptos"/>
              <a:cs typeface="Times New Roman" panose="02020603050405020304" pitchFamily="18" charset="0"/>
            </a:endParaRPr>
          </a:p>
          <a:p>
            <a:r>
              <a:rPr lang="uk-UA" sz="18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ЗВЕДЕНИЙ ЗВІТ ПРО ДІЯЛЬНІСТЬ ДЕРЖАВНИХ, ПУБЛІЧНИХ БІБЛІОТЕК, ЦЕНТРАЛІЗОВАНИХ БІБЛІОТЕЧНИХ СИСТЕМ (ЦБС), ЩО ВІДНЕСЕНІ ДО СФЕРИ УПРАВЛІННЯ МІНІСТЕРСТВА КУЛЬТУРИ І ТУРИЗМУ УКРАЇНИ ЗА 2022 РІК</a:t>
            </a:r>
            <a:r>
              <a:rPr lang="uk-UA" sz="18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, підготовлений за формою №  6-НК </a:t>
            </a:r>
          </a:p>
          <a:p>
            <a:endParaRPr lang="ru-RU" sz="800" kern="100" dirty="0">
              <a:solidFill>
                <a:srgbClr val="0070C0"/>
              </a:solidFill>
              <a:effectLst/>
              <a:highlight>
                <a:srgbClr val="FFDD00"/>
              </a:highlight>
              <a:latin typeface="Bahnschrift SemiBold Condensed" panose="020B0502040204020203" pitchFamily="34" charset="0"/>
              <a:ea typeface="Aptos"/>
              <a:cs typeface="Times New Roman" panose="02020603050405020304" pitchFamily="18" charset="0"/>
            </a:endParaRPr>
          </a:p>
          <a:p>
            <a:r>
              <a:rPr lang="uk-UA" sz="1600" i="1" kern="100" dirty="0">
                <a:solidFill>
                  <a:srgbClr val="0070C0"/>
                </a:solidFill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Довідково: до 2023 року данні зібрано за формою № 6-НК , затвердженою </a:t>
            </a:r>
            <a:r>
              <a:rPr lang="uk-UA" sz="1600" i="1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наказом Міністерства культури і туризму України від 05.12.2007 № 75 «Про затвердження форм звітності № 6-НК «Звіт про діяльність державних, публічних бібліотек, централізованих бібліотечних систем (ЦБС), що віднесені до сфери управління Міністерства культури і туризму України», № 80-а-рвк «Зведена звітність, державних, публічних та інших бібліотек» та Інструкцій щодо їх заповнення», зареєстрованим в Міністерстві юстиції України 19 грудня 2007 р. за № 1385/14652</a:t>
            </a:r>
          </a:p>
        </p:txBody>
      </p:sp>
    </p:spTree>
    <p:extLst>
      <p:ext uri="{BB962C8B-B14F-4D97-AF65-F5344CB8AC3E}">
        <p14:creationId xmlns:p14="http://schemas.microsoft.com/office/powerpoint/2010/main" val="3982010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51670845-3642-4994-B123-AEE26610528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0" y="419127"/>
            <a:ext cx="10867707" cy="6405933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CB3AA3-3DED-4EF5-BC1F-4597A6936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25" y="-136842"/>
            <a:ext cx="11677650" cy="1325563"/>
          </a:xfrm>
        </p:spPr>
        <p:txBody>
          <a:bodyPr>
            <a:normAutofit/>
          </a:bodyPr>
          <a:lstStyle/>
          <a:p>
            <a:r>
              <a:rPr lang="uk-UA" sz="36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DD00"/>
                </a:highlight>
                <a:latin typeface="Bahnschrift SemiBold Condensed" panose="020B0502040204020203" pitchFamily="34" charset="0"/>
              </a:rPr>
              <a:t>МЕРЕЖА ПУБЛІЧНИХ БІБЛІОТЕК У 2023 РОЦІ</a:t>
            </a:r>
          </a:p>
        </p:txBody>
      </p:sp>
      <p:graphicFrame>
        <p:nvGraphicFramePr>
          <p:cNvPr id="5" name="Діаграма 4">
            <a:extLst>
              <a:ext uri="{FF2B5EF4-FFF2-40B4-BE49-F238E27FC236}">
                <a16:creationId xmlns:a16="http://schemas.microsoft.com/office/drawing/2014/main" id="{164E6B41-4A15-4978-93FB-C778F7B39C6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8658065"/>
              </p:ext>
            </p:extLst>
          </p:nvPr>
        </p:nvGraphicFramePr>
        <p:xfrm>
          <a:off x="117792" y="1512523"/>
          <a:ext cx="11765915" cy="49771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7619183A-D337-4940-BFB9-03787030017F}"/>
              </a:ext>
            </a:extLst>
          </p:cNvPr>
          <p:cNvSpPr txBox="1"/>
          <p:nvPr/>
        </p:nvSpPr>
        <p:spPr>
          <a:xfrm>
            <a:off x="161925" y="1007864"/>
            <a:ext cx="519239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b="1" dirty="0">
                <a:solidFill>
                  <a:srgbClr val="0070C0"/>
                </a:solidFill>
                <a:highlight>
                  <a:srgbClr val="FFDD00"/>
                </a:highlight>
                <a:latin typeface="Bahnschrift SemiBold Condensed" panose="020B0502040204020203" pitchFamily="34" charset="0"/>
              </a:rPr>
              <a:t>Кількість публічних бібліотек 12809 одиниць. Усього</a:t>
            </a:r>
            <a:endParaRPr lang="uk-UA" sz="2000" b="1" dirty="0"/>
          </a:p>
        </p:txBody>
      </p:sp>
    </p:spTree>
    <p:extLst>
      <p:ext uri="{BB962C8B-B14F-4D97-AF65-F5344CB8AC3E}">
        <p14:creationId xmlns:p14="http://schemas.microsoft.com/office/powerpoint/2010/main" val="535084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3CC4A79-402E-45E7-BB3A-53777FF4E6C6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0" y="419127"/>
            <a:ext cx="10867707" cy="6405933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CB3AA3-3DED-4EF5-BC1F-4597A6936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25" y="-136842"/>
            <a:ext cx="11677650" cy="1325563"/>
          </a:xfrm>
        </p:spPr>
        <p:txBody>
          <a:bodyPr>
            <a:normAutofit/>
          </a:bodyPr>
          <a:lstStyle/>
          <a:p>
            <a:r>
              <a:rPr lang="uk-UA" sz="36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DD00"/>
                </a:highlight>
                <a:latin typeface="Bahnschrift SemiBold Condensed" panose="020B0502040204020203" pitchFamily="34" charset="0"/>
              </a:rPr>
              <a:t>МЕРЕЖА ПУБЛІЧНИХ БІБЛІОТЕК У 2023 РОЦІ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619183A-D337-4940-BFB9-03787030017F}"/>
              </a:ext>
            </a:extLst>
          </p:cNvPr>
          <p:cNvSpPr txBox="1"/>
          <p:nvPr/>
        </p:nvSpPr>
        <p:spPr>
          <a:xfrm>
            <a:off x="161925" y="1007864"/>
            <a:ext cx="519239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b="1" dirty="0">
                <a:solidFill>
                  <a:srgbClr val="0070C0"/>
                </a:solidFill>
                <a:highlight>
                  <a:srgbClr val="FFDD00"/>
                </a:highlight>
                <a:latin typeface="Bahnschrift SemiBold Condensed" panose="020B0502040204020203" pitchFamily="34" charset="0"/>
              </a:rPr>
              <a:t>Кількість публічних бібліотек 12809 одиниць. Усього</a:t>
            </a:r>
            <a:endParaRPr lang="uk-UA" sz="2000" b="1" dirty="0"/>
          </a:p>
        </p:txBody>
      </p:sp>
      <p:graphicFrame>
        <p:nvGraphicFramePr>
          <p:cNvPr id="6" name="Діаграма 5">
            <a:extLst>
              <a:ext uri="{FF2B5EF4-FFF2-40B4-BE49-F238E27FC236}">
                <a16:creationId xmlns:a16="http://schemas.microsoft.com/office/drawing/2014/main" id="{486485E3-B106-4321-8598-C0D84C09F2F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4237706"/>
              </p:ext>
            </p:extLst>
          </p:nvPr>
        </p:nvGraphicFramePr>
        <p:xfrm>
          <a:off x="0" y="1407974"/>
          <a:ext cx="12192000" cy="5216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25922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282E0B57-EA2D-4965-8B3A-992F133C95A7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0" y="419127"/>
            <a:ext cx="10867707" cy="6405933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CB3AA3-3DED-4EF5-BC1F-4597A6936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25" y="0"/>
            <a:ext cx="11459845" cy="956232"/>
          </a:xfrm>
        </p:spPr>
        <p:txBody>
          <a:bodyPr>
            <a:normAutofit/>
          </a:bodyPr>
          <a:lstStyle/>
          <a:p>
            <a:r>
              <a:rPr lang="uk-UA" sz="36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DD00"/>
                </a:highlight>
                <a:latin typeface="Bahnschrift SemiBold Condensed" panose="020B0502040204020203" pitchFamily="34" charset="0"/>
              </a:rPr>
              <a:t>МЕРЕЖА ПУБЛІЧНИХ БІБЛІОТЕК У 2023 РОЦІ</a:t>
            </a:r>
            <a:endParaRPr lang="uk-UA" sz="36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SemiBold Condensed" panose="020B0502040204020203" pitchFamily="34" charset="0"/>
            </a:endParaRPr>
          </a:p>
        </p:txBody>
      </p:sp>
      <p:graphicFrame>
        <p:nvGraphicFramePr>
          <p:cNvPr id="6" name="Діаграма 5">
            <a:extLst>
              <a:ext uri="{FF2B5EF4-FFF2-40B4-BE49-F238E27FC236}">
                <a16:creationId xmlns:a16="http://schemas.microsoft.com/office/drawing/2014/main" id="{EB4AF345-DC9A-4D77-B1A5-81674EC1D6E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0705911"/>
              </p:ext>
            </p:extLst>
          </p:nvPr>
        </p:nvGraphicFramePr>
        <p:xfrm>
          <a:off x="14922" y="1645920"/>
          <a:ext cx="12095798" cy="5008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84489D47-9674-4E77-BF61-5E50C81EE118}"/>
              </a:ext>
            </a:extLst>
          </p:cNvPr>
          <p:cNvSpPr txBox="1"/>
          <p:nvPr/>
        </p:nvSpPr>
        <p:spPr>
          <a:xfrm>
            <a:off x="161925" y="1007864"/>
            <a:ext cx="519239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b="1" dirty="0">
                <a:solidFill>
                  <a:srgbClr val="0070C0"/>
                </a:solidFill>
                <a:highlight>
                  <a:srgbClr val="FFDD00"/>
                </a:highlight>
                <a:latin typeface="Bahnschrift SemiBold Condensed" panose="020B0502040204020203" pitchFamily="34" charset="0"/>
              </a:rPr>
              <a:t>Кількість публічних бібліотек 12809 одиниць. Усього</a:t>
            </a:r>
            <a:endParaRPr lang="uk-UA" sz="2000" b="1" dirty="0"/>
          </a:p>
        </p:txBody>
      </p:sp>
    </p:spTree>
    <p:extLst>
      <p:ext uri="{BB962C8B-B14F-4D97-AF65-F5344CB8AC3E}">
        <p14:creationId xmlns:p14="http://schemas.microsoft.com/office/powerpoint/2010/main" val="28123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282E0B57-EA2D-4965-8B3A-992F133C95A7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0" y="419127"/>
            <a:ext cx="10867707" cy="6405933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CB3AA3-3DED-4EF5-BC1F-4597A6936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25" y="0"/>
            <a:ext cx="11459845" cy="956232"/>
          </a:xfrm>
        </p:spPr>
        <p:txBody>
          <a:bodyPr>
            <a:normAutofit/>
          </a:bodyPr>
          <a:lstStyle/>
          <a:p>
            <a:r>
              <a:rPr lang="uk-UA" sz="36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DD00"/>
                </a:highlight>
                <a:latin typeface="Bahnschrift SemiBold Condensed" panose="020B0502040204020203" pitchFamily="34" charset="0"/>
              </a:rPr>
              <a:t>СТАН БІБЛІОТЕЧНОГО ФОНДУ ПУБЛІЧНИХ БІБЛІОТЕК У 2023 РОЦІ</a:t>
            </a:r>
            <a:endParaRPr lang="uk-UA" sz="36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SemiBold Condensed" panose="020B05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489D47-9674-4E77-BF61-5E50C81EE118}"/>
              </a:ext>
            </a:extLst>
          </p:cNvPr>
          <p:cNvSpPr txBox="1"/>
          <p:nvPr/>
        </p:nvSpPr>
        <p:spPr>
          <a:xfrm>
            <a:off x="161925" y="1007864"/>
            <a:ext cx="765111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b="1" dirty="0">
                <a:solidFill>
                  <a:srgbClr val="0070C0"/>
                </a:solidFill>
                <a:highlight>
                  <a:srgbClr val="FFDD00"/>
                </a:highlight>
                <a:latin typeface="Bahnschrift SemiBold Condensed" panose="020B0502040204020203" pitchFamily="34" charset="0"/>
              </a:rPr>
              <a:t>Склад бібліотечного фонду публічних бібліотек -  157 680,12 тис. примірників. Усього</a:t>
            </a:r>
            <a:endParaRPr lang="uk-UA" sz="2000" b="1" dirty="0"/>
          </a:p>
        </p:txBody>
      </p:sp>
      <p:graphicFrame>
        <p:nvGraphicFramePr>
          <p:cNvPr id="7" name="Діаграма 6">
            <a:extLst>
              <a:ext uri="{FF2B5EF4-FFF2-40B4-BE49-F238E27FC236}">
                <a16:creationId xmlns:a16="http://schemas.microsoft.com/office/drawing/2014/main" id="{1B1722F6-FD00-452B-9C69-A54AD8F233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72330912"/>
              </p:ext>
            </p:extLst>
          </p:nvPr>
        </p:nvGraphicFramePr>
        <p:xfrm>
          <a:off x="308293" y="1693356"/>
          <a:ext cx="5273675" cy="46314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Діаграма 7">
            <a:extLst>
              <a:ext uri="{FF2B5EF4-FFF2-40B4-BE49-F238E27FC236}">
                <a16:creationId xmlns:a16="http://schemas.microsoft.com/office/drawing/2014/main" id="{7DB8695C-B03E-46A7-8194-7A0E0428990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0079730"/>
              </p:ext>
            </p:extLst>
          </p:nvPr>
        </p:nvGraphicFramePr>
        <p:xfrm>
          <a:off x="6096001" y="1456475"/>
          <a:ext cx="6095999" cy="52014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1975493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BC29052-FF60-43F2-887A-6BAAF42C4246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0" y="419127"/>
            <a:ext cx="10867707" cy="6405933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CB3AA3-3DED-4EF5-BC1F-4597A6936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160" y="202565"/>
            <a:ext cx="11506200" cy="1067435"/>
          </a:xfrm>
        </p:spPr>
        <p:txBody>
          <a:bodyPr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baseline="0">
                <a:solidFill>
                  <a:srgbClr val="44546A"/>
                </a:solidFill>
                <a:latin typeface="+mn-lt"/>
                <a:ea typeface="+mn-ea"/>
                <a:cs typeface="+mn-cs"/>
              </a:defRPr>
            </a:pPr>
            <a:r>
              <a:rPr lang="uk-UA" sz="36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DD00"/>
                </a:highlight>
                <a:latin typeface="Bahnschrift SemiBold Condensed" panose="020B0502040204020203" pitchFamily="34" charset="0"/>
              </a:rPr>
              <a:t>СТАН ПРИМІЩЕНЬ ТА МАТЕРІАЛЬНО-ТЕХНІЧНОЇ БАЗИ ПУБЛІЧНИХ </a:t>
            </a:r>
            <a:r>
              <a:rPr lang="uk-UA" sz="3600" i="0" u="none" strike="noStrike" baseline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DD00"/>
                </a:highlight>
                <a:latin typeface="Bahnschrift SemiBold Condensed" panose="020B0502040204020203" pitchFamily="34" charset="0"/>
              </a:rPr>
              <a:t>БІБЛІОТЕК</a:t>
            </a:r>
            <a:endParaRPr lang="uk-UA" sz="36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DD00"/>
              </a:highlight>
              <a:latin typeface="Bahnschrift SemiBold Condensed" panose="020B0502040204020203" pitchFamily="34" charset="0"/>
            </a:endParaRPr>
          </a:p>
        </p:txBody>
      </p:sp>
      <p:graphicFrame>
        <p:nvGraphicFramePr>
          <p:cNvPr id="9" name="Діаграма 8">
            <a:extLst>
              <a:ext uri="{FF2B5EF4-FFF2-40B4-BE49-F238E27FC236}">
                <a16:creationId xmlns:a16="http://schemas.microsoft.com/office/drawing/2014/main" id="{A2B76F07-9981-4B5D-807E-471DBA04F25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2718874"/>
              </p:ext>
            </p:extLst>
          </p:nvPr>
        </p:nvGraphicFramePr>
        <p:xfrm>
          <a:off x="308293" y="1489737"/>
          <a:ext cx="11155681" cy="477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355297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A680B54E-5F26-421C-B459-F2DE57F9D7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38" y="871245"/>
            <a:ext cx="3863340" cy="349758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F16ECC-31BA-410F-A3B8-679357B4F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149" y="178634"/>
            <a:ext cx="4584459" cy="638872"/>
          </a:xfrm>
        </p:spPr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DD00"/>
                </a:highlight>
                <a:latin typeface="Bahnschrift SemiBold Condensed" panose="020B0502040204020203" pitchFamily="34" charset="0"/>
              </a:rPr>
              <a:t>МІСТО КИЇВ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81CBEE8-7910-4DF4-B794-66E6E6538910}"/>
              </a:ext>
            </a:extLst>
          </p:cNvPr>
          <p:cNvSpPr txBox="1"/>
          <p:nvPr/>
        </p:nvSpPr>
        <p:spPr>
          <a:xfrm>
            <a:off x="2930507" y="1892273"/>
            <a:ext cx="2727343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Статус: Столиця України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Площа міста: 835 км²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районів: 10</a:t>
            </a:r>
          </a:p>
          <a:p>
            <a:r>
              <a:rPr lang="uk-UA" sz="1600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Кількість населення: 2962180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290347F-6944-4C89-A1B3-B89B681A439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475" y="128750"/>
            <a:ext cx="746192" cy="97861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6EBD89C-C5E3-423D-B76B-6E5B75AE89DC}"/>
              </a:ext>
            </a:extLst>
          </p:cNvPr>
          <p:cNvSpPr txBox="1"/>
          <p:nvPr/>
        </p:nvSpPr>
        <p:spPr>
          <a:xfrm>
            <a:off x="7230319" y="128750"/>
            <a:ext cx="4584459" cy="59708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139 ПУБЛІЧНИХ БІБЛІОТЕК:, УСЬОГО:</a:t>
            </a:r>
            <a:endParaRPr lang="uk-UA" sz="800" kern="100" dirty="0">
              <a:solidFill>
                <a:srgbClr val="0070C0"/>
              </a:solidFill>
              <a:effectLst/>
              <a:latin typeface="Bahnschrift SemiBold Condensed" panose="020B0502040204020203" pitchFamily="34" charset="0"/>
              <a:ea typeface="Aptos"/>
              <a:cs typeface="Times New Roman" panose="02020603050405020304" pitchFamily="18" charset="0"/>
            </a:endParaRPr>
          </a:p>
          <a:p>
            <a:endParaRPr lang="uk-UA" sz="8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endParaRPr lang="uk-UA" sz="800" kern="100" dirty="0">
              <a:latin typeface="Aptos"/>
              <a:ea typeface="Aptos"/>
              <a:cs typeface="Times New Roman" panose="02020603050405020304" pitchFamily="18" charset="0"/>
            </a:endParaRPr>
          </a:p>
          <a:p>
            <a:endParaRPr lang="uk-UA" sz="8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за юридичним статусом: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13 (9,4%) бібліотеки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126 (90,6%) відокремлені структурні підрозділи бібліотек  (філії)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(0 %) структурні підрозділи інших закладів культури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з них за значенням: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 (0,7%) обласні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138 (99,3%) міські (смт)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(0%) селищні, сільські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за призначенням: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48 (34,5%) для дітей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 (2,9%) для юнацтва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(0%) для дітей та юнацтва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(0%) для осіб з вадами зору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з них взяли участь у </a:t>
            </a:r>
            <a:r>
              <a:rPr lang="uk-UA" sz="1400" kern="100" dirty="0" err="1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проєкті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«Розвиток спроможності бібліотек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Arial" panose="020B0604020202020204" pitchFamily="34" charset="0"/>
                <a:ea typeface="Aptos"/>
                <a:cs typeface="Times New Roman" panose="02020603050405020304" pitchFamily="18" charset="0"/>
              </a:rPr>
              <a:t>‒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Хабів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цифрової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Bahnschrift SemiBold Condensed" panose="020B0502040204020203" pitchFamily="34" charset="0"/>
              </a:rPr>
              <a:t>освіти»</a:t>
            </a:r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: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0 бібліотек </a:t>
            </a:r>
            <a:endParaRPr lang="uk-UA" sz="8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8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 </a:t>
            </a:r>
          </a:p>
          <a:p>
            <a:endParaRPr lang="uk-UA" sz="8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Стан бібліотечного фонду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3411,57 тис. примірників документів бібліотечного фонду, усього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46,37 тис. примірників надійшло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41,25 тис. примірників надійшло українською мовою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295,09 тис. примірників вибуло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69,07 тис. примірників вибуло українською мовою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222,57 тис. примірників вибуло російською мовою </a:t>
            </a:r>
            <a:endParaRPr lang="uk-UA" sz="1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AEBABAC-F302-416A-BAF2-D0478C67975D}"/>
              </a:ext>
            </a:extLst>
          </p:cNvPr>
          <p:cNvSpPr txBox="1"/>
          <p:nvPr/>
        </p:nvSpPr>
        <p:spPr>
          <a:xfrm>
            <a:off x="1511541" y="4368825"/>
            <a:ext cx="4584459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400" kern="100" dirty="0">
                <a:solidFill>
                  <a:srgbClr val="0070C0"/>
                </a:solidFill>
                <a:effectLst/>
                <a:highlight>
                  <a:srgbClr val="FFDD00"/>
                </a:highlight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Стан приміщень та матеріально-технічної бази бібліотек</a:t>
            </a:r>
            <a:endParaRPr lang="uk-UA" sz="1400" kern="100" dirty="0">
              <a:effectLst/>
              <a:highlight>
                <a:srgbClr val="FFDD00"/>
              </a:highlight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88 (63,3%) бібліотек мають приміщення, до яких забезпечено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безперешкодний доступ користувачів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136 (97,8 %) бібліотек мають копіювально-розмножувальну техніку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114 (82,0 %) бібліотек мають мультимедійне обладнання 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90 (64,7 %) бібліотек мають проектори та екрани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136 (97,8 %) бібліотек мають комп’ютери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r>
              <a:rPr lang="uk-UA" sz="1400" kern="100" dirty="0">
                <a:solidFill>
                  <a:srgbClr val="0070C0"/>
                </a:solidFill>
                <a:effectLst/>
                <a:latin typeface="Bahnschrift SemiBold Condensed" panose="020B0502040204020203" pitchFamily="34" charset="0"/>
                <a:ea typeface="Aptos"/>
                <a:cs typeface="Times New Roman" panose="02020603050405020304" pitchFamily="18" charset="0"/>
              </a:rPr>
              <a:t>136 (97,8 %) бібліотек мають комп’ютери з доступом до мережі Інтернет</a:t>
            </a:r>
            <a:endParaRPr lang="uk-UA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pic>
        <p:nvPicPr>
          <p:cNvPr id="11" name="Графіка 10" descr="Schoolhouse with solid fill">
            <a:extLst>
              <a:ext uri="{FF2B5EF4-FFF2-40B4-BE49-F238E27FC236}">
                <a16:creationId xmlns:a16="http://schemas.microsoft.com/office/drawing/2014/main" id="{B4E25DB4-03A3-4484-A0E9-77BDD56C0BE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144714" y="623140"/>
            <a:ext cx="998929" cy="998929"/>
          </a:xfrm>
          <a:prstGeom prst="rect">
            <a:avLst/>
          </a:prstGeom>
        </p:spPr>
      </p:pic>
      <p:pic>
        <p:nvPicPr>
          <p:cNvPr id="12" name="Графіка 11" descr="Universal access with solid fill">
            <a:extLst>
              <a:ext uri="{FF2B5EF4-FFF2-40B4-BE49-F238E27FC236}">
                <a16:creationId xmlns:a16="http://schemas.microsoft.com/office/drawing/2014/main" id="{DEF518BA-AF4C-4761-9031-F4B3E156746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15010" y="4133061"/>
            <a:ext cx="836405" cy="836405"/>
          </a:xfrm>
          <a:prstGeom prst="rect">
            <a:avLst/>
          </a:prstGeom>
        </p:spPr>
      </p:pic>
      <p:pic>
        <p:nvPicPr>
          <p:cNvPr id="13" name="Графіка 12" descr="Internet with solid fill">
            <a:extLst>
              <a:ext uri="{FF2B5EF4-FFF2-40B4-BE49-F238E27FC236}">
                <a16:creationId xmlns:a16="http://schemas.microsoft.com/office/drawing/2014/main" id="{899B8E7E-A76A-4420-B2FA-3E582E19A36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14863" y="5285690"/>
            <a:ext cx="802315" cy="802315"/>
          </a:xfrm>
          <a:prstGeom prst="rect">
            <a:avLst/>
          </a:prstGeom>
        </p:spPr>
      </p:pic>
      <p:pic>
        <p:nvPicPr>
          <p:cNvPr id="14" name="Графіка 13" descr="Computer with solid fill">
            <a:extLst>
              <a:ext uri="{FF2B5EF4-FFF2-40B4-BE49-F238E27FC236}">
                <a16:creationId xmlns:a16="http://schemas.microsoft.com/office/drawing/2014/main" id="{BF54F2F3-8660-43C7-87B8-5290D0DFBB19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415010" y="4726846"/>
            <a:ext cx="796633" cy="796633"/>
          </a:xfrm>
          <a:prstGeom prst="rect">
            <a:avLst/>
          </a:prstGeom>
        </p:spPr>
      </p:pic>
      <p:pic>
        <p:nvPicPr>
          <p:cNvPr id="15" name="Графіка 14" descr="Checklist with solid fill">
            <a:extLst>
              <a:ext uri="{FF2B5EF4-FFF2-40B4-BE49-F238E27FC236}">
                <a16:creationId xmlns:a16="http://schemas.microsoft.com/office/drawing/2014/main" id="{03E39E9E-24A6-4E1E-BD7E-8349119C7DD6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270287" y="1535116"/>
            <a:ext cx="769435" cy="769435"/>
          </a:xfrm>
          <a:prstGeom prst="rect">
            <a:avLst/>
          </a:prstGeom>
        </p:spPr>
      </p:pic>
      <p:pic>
        <p:nvPicPr>
          <p:cNvPr id="17" name="Графіка 16" descr="Man and woman with solid fill">
            <a:extLst>
              <a:ext uri="{FF2B5EF4-FFF2-40B4-BE49-F238E27FC236}">
                <a16:creationId xmlns:a16="http://schemas.microsoft.com/office/drawing/2014/main" id="{D37C3E9B-3EF9-45A0-8A69-6160DE1B8177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6184456" y="2355018"/>
            <a:ext cx="649534" cy="649534"/>
          </a:xfrm>
          <a:prstGeom prst="rect">
            <a:avLst/>
          </a:prstGeom>
        </p:spPr>
      </p:pic>
      <p:pic>
        <p:nvPicPr>
          <p:cNvPr id="18" name="Графіка 17" descr="Child with balloon with solid fill">
            <a:extLst>
              <a:ext uri="{FF2B5EF4-FFF2-40B4-BE49-F238E27FC236}">
                <a16:creationId xmlns:a16="http://schemas.microsoft.com/office/drawing/2014/main" id="{2F3204F1-6B52-4BF0-8315-9643FC8AEB96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6580785" y="2347021"/>
            <a:ext cx="607574" cy="607574"/>
          </a:xfrm>
          <a:prstGeom prst="rect">
            <a:avLst/>
          </a:prstGeom>
        </p:spPr>
      </p:pic>
      <p:pic>
        <p:nvPicPr>
          <p:cNvPr id="19" name="Графіка 18" descr="Target Audience with solid fill">
            <a:extLst>
              <a:ext uri="{FF2B5EF4-FFF2-40B4-BE49-F238E27FC236}">
                <a16:creationId xmlns:a16="http://schemas.microsoft.com/office/drawing/2014/main" id="{D71FB8D7-4B4C-4830-93CC-BF1B5AF468DE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6288447" y="2865749"/>
            <a:ext cx="698455" cy="698455"/>
          </a:xfrm>
          <a:prstGeom prst="rect">
            <a:avLst/>
          </a:prstGeom>
        </p:spPr>
      </p:pic>
      <p:pic>
        <p:nvPicPr>
          <p:cNvPr id="20" name="Графіка 19" descr="Books with solid fill">
            <a:extLst>
              <a:ext uri="{FF2B5EF4-FFF2-40B4-BE49-F238E27FC236}">
                <a16:creationId xmlns:a16="http://schemas.microsoft.com/office/drawing/2014/main" id="{4A5898D6-D158-460E-B9D1-9E0C1654EF5E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6330852" y="4387014"/>
            <a:ext cx="729641" cy="729641"/>
          </a:xfrm>
          <a:prstGeom prst="rect">
            <a:avLst/>
          </a:prstGeom>
        </p:spPr>
      </p:pic>
      <p:pic>
        <p:nvPicPr>
          <p:cNvPr id="21" name="Графіка 20" descr="Classroom with solid fill">
            <a:extLst>
              <a:ext uri="{FF2B5EF4-FFF2-40B4-BE49-F238E27FC236}">
                <a16:creationId xmlns:a16="http://schemas.microsoft.com/office/drawing/2014/main" id="{C092BB0E-6135-4EE0-99CC-B175C08BC2F0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6252958" y="3405478"/>
            <a:ext cx="786764" cy="786764"/>
          </a:xfrm>
          <a:prstGeom prst="rect">
            <a:avLst/>
          </a:prstGeom>
        </p:spPr>
      </p:pic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73A2C68B-4510-45A0-BC9A-3AAFC4F49106}"/>
              </a:ext>
            </a:extLst>
          </p:cNvPr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7281" y="5041731"/>
            <a:ext cx="826629" cy="524023"/>
          </a:xfrm>
          <a:prstGeom prst="rect">
            <a:avLst/>
          </a:prstGeom>
        </p:spPr>
      </p:pic>
      <p:pic>
        <p:nvPicPr>
          <p:cNvPr id="23" name="Графіка 22" descr="Open book with solid fill">
            <a:extLst>
              <a:ext uri="{FF2B5EF4-FFF2-40B4-BE49-F238E27FC236}">
                <a16:creationId xmlns:a16="http://schemas.microsoft.com/office/drawing/2014/main" id="{ED5957D6-742B-462D-9925-77476951813A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6366379" y="5443365"/>
            <a:ext cx="656014" cy="656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03261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5456</TotalTime>
  <Words>6860</Words>
  <Application>Microsoft Office PowerPoint</Application>
  <PresentationFormat>Широкий екран</PresentationFormat>
  <Paragraphs>1082</Paragraphs>
  <Slides>33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33</vt:i4>
      </vt:variant>
    </vt:vector>
  </HeadingPairs>
  <TitlesOfParts>
    <vt:vector size="39" baseType="lpstr">
      <vt:lpstr>Aptos</vt:lpstr>
      <vt:lpstr>Arial</vt:lpstr>
      <vt:lpstr>Bahnschrift SemiBold Condensed</vt:lpstr>
      <vt:lpstr>Calibri</vt:lpstr>
      <vt:lpstr>Calibri Light</vt:lpstr>
      <vt:lpstr>Тема Office</vt:lpstr>
      <vt:lpstr>МЕРЕЖА ПУБЛІЧНИХ БІБЛІОТЕК УКРАЇНИ  У 2023 РОЦІ: АНАЛІЗ СТАНУ</vt:lpstr>
      <vt:lpstr>ТЕРМІНИ ТА ПОНЯННЯ У РОЗУМІННІ ЗАКОНУ УКРАЇНИ «ПРО БІБЛІОТЕКИ ТА БІБЛІОТЕЧНУ СПРАВУ»</vt:lpstr>
      <vt:lpstr>НОРМАТИВНО-ПРАВОВА БАЗА, ЯКА ВИЗНАЧАЄ ВИМОГИ ЩОДО БІБЛІОТЕЧНОЇ СИСТЕМИ ТА ФОРМУВАННЯ МЕРЕЖІ ПУБЛІЧНИХ БІБЛІОТЕК</vt:lpstr>
      <vt:lpstr>МЕРЕЖА ПУБЛІЧНИХ БІБЛІОТЕК У 2023 РОЦІ</vt:lpstr>
      <vt:lpstr>МЕРЕЖА ПУБЛІЧНИХ БІБЛІОТЕК У 2023 РОЦІ</vt:lpstr>
      <vt:lpstr>МЕРЕЖА ПУБЛІЧНИХ БІБЛІОТЕК У 2023 РОЦІ</vt:lpstr>
      <vt:lpstr>СТАН БІБЛІОТЕЧНОГО ФОНДУ ПУБЛІЧНИХ БІБЛІОТЕК У 2023 РОЦІ</vt:lpstr>
      <vt:lpstr>СТАН ПРИМІЩЕНЬ ТА МАТЕРІАЛЬНО-ТЕХНІЧНОЇ БАЗИ ПУБЛІЧНИХ БІБЛІОТЕК</vt:lpstr>
      <vt:lpstr>МІСТО КИЇВ</vt:lpstr>
      <vt:lpstr>ВІННИЦЬКА ОБЛАСТЬ</vt:lpstr>
      <vt:lpstr>ВОЛИНСЬКА ОБЛАСТЬ</vt:lpstr>
      <vt:lpstr>ДНІПРОПЕТРОВСЬКА ОБЛАСТЬ</vt:lpstr>
      <vt:lpstr>Презентація PowerPoint</vt:lpstr>
      <vt:lpstr>ЖИТОМИРСЬКА ОБЛАСТЬ</vt:lpstr>
      <vt:lpstr>ЗАКАРПАТСЬКА ОБЛАСТЬ</vt:lpstr>
      <vt:lpstr>ЗАПОРІЗЬКА ОБЛАСТЬ</vt:lpstr>
      <vt:lpstr>ІВАНО-ФРАНКІВСЬКА ОБЛАСТЬ</vt:lpstr>
      <vt:lpstr>КИЇВСЬКА ОБЛАСТЬ</vt:lpstr>
      <vt:lpstr>КІРОВОГРАДСЬКА ОБЛАСТЬ</vt:lpstr>
      <vt:lpstr>ЛЬВІВСЬКА ОБЛАСТЬ</vt:lpstr>
      <vt:lpstr>МИКОЛАЇВСЬКА ОБЛАСТЬ</vt:lpstr>
      <vt:lpstr>ОДЕСЬКА ОБЛАСТЬ</vt:lpstr>
      <vt:lpstr>ПОЛТАВСЬКА ОБЛАСТЬ</vt:lpstr>
      <vt:lpstr>РІВНЕНСЬКА ОБЛАСТЬ</vt:lpstr>
      <vt:lpstr>СУМСЬКА ОБЛАСТЬ</vt:lpstr>
      <vt:lpstr>ТЕРНОПІЛЬСЬКА ОБЛАСТЬ</vt:lpstr>
      <vt:lpstr>ХАРКІВСЬКА ОБЛАСТЬ</vt:lpstr>
      <vt:lpstr>ХЕРСОНСЬКА ОБЛАСТЬ</vt:lpstr>
      <vt:lpstr>ХМЕЛЬНИЦЬКА ОБЛАСТЬ</vt:lpstr>
      <vt:lpstr>ЧЕРКАСЬКА ОБЛАСТЬ</vt:lpstr>
      <vt:lpstr>ЧЕРНІВЕЦЬКА ОБЛАСТЬ</vt:lpstr>
      <vt:lpstr>ЧЕРНІГІВСЬКА ОБЛАСТЬ</vt:lpstr>
      <vt:lpstr>ДЖЕРЕЛА ІНФОРМАЦІЇ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Катерина Орлюк</dc:creator>
  <cp:lastModifiedBy>Катерина Орлюк</cp:lastModifiedBy>
  <cp:revision>142</cp:revision>
  <cp:lastPrinted>2024-12-03T15:46:44Z</cp:lastPrinted>
  <dcterms:created xsi:type="dcterms:W3CDTF">2024-09-04T10:48:09Z</dcterms:created>
  <dcterms:modified xsi:type="dcterms:W3CDTF">2024-12-06T12:24:00Z</dcterms:modified>
</cp:coreProperties>
</file>